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579" r:id="rId2"/>
    <p:sldId id="416" r:id="rId3"/>
    <p:sldId id="417" r:id="rId4"/>
    <p:sldId id="412" r:id="rId5"/>
    <p:sldId id="535" r:id="rId6"/>
    <p:sldId id="528" r:id="rId7"/>
    <p:sldId id="536" r:id="rId8"/>
    <p:sldId id="422" r:id="rId9"/>
    <p:sldId id="501" r:id="rId10"/>
    <p:sldId id="539" r:id="rId11"/>
    <p:sldId id="538" r:id="rId12"/>
    <p:sldId id="541" r:id="rId13"/>
    <p:sldId id="542" r:id="rId14"/>
    <p:sldId id="543" r:id="rId15"/>
    <p:sldId id="544" r:id="rId16"/>
    <p:sldId id="583" r:id="rId17"/>
    <p:sldId id="423" r:id="rId18"/>
    <p:sldId id="545" r:id="rId19"/>
    <p:sldId id="546" r:id="rId20"/>
    <p:sldId id="548" r:id="rId21"/>
    <p:sldId id="549" r:id="rId22"/>
    <p:sldId id="551" r:id="rId23"/>
    <p:sldId id="580" r:id="rId24"/>
    <p:sldId id="552" r:id="rId25"/>
    <p:sldId id="555" r:id="rId26"/>
    <p:sldId id="556" r:id="rId27"/>
    <p:sldId id="557" r:id="rId28"/>
    <p:sldId id="558" r:id="rId29"/>
    <p:sldId id="559" r:id="rId30"/>
    <p:sldId id="560" r:id="rId31"/>
    <p:sldId id="561" r:id="rId32"/>
    <p:sldId id="562" r:id="rId33"/>
    <p:sldId id="581" r:id="rId34"/>
    <p:sldId id="563" r:id="rId35"/>
    <p:sldId id="564" r:id="rId36"/>
    <p:sldId id="565" r:id="rId37"/>
    <p:sldId id="582" r:id="rId38"/>
    <p:sldId id="566" r:id="rId39"/>
    <p:sldId id="567" r:id="rId40"/>
    <p:sldId id="568" r:id="rId41"/>
    <p:sldId id="570" r:id="rId42"/>
    <p:sldId id="571" r:id="rId43"/>
    <p:sldId id="584" r:id="rId44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47"/>
    </p:embeddedFont>
    <p:embeddedFont>
      <p:font typeface="HY견고딕" panose="02030600000101010101" pitchFamily="18" charset="-127"/>
      <p:regular r:id="rId48"/>
    </p:embeddedFont>
    <p:embeddedFont>
      <p:font typeface="Tahoma" panose="020B0604030504040204" pitchFamily="34" charset="0"/>
      <p:regular r:id="rId49"/>
      <p:bold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5542"/>
    <a:srgbClr val="02AF7E"/>
    <a:srgbClr val="96CFAC"/>
    <a:srgbClr val="7EBCD0"/>
    <a:srgbClr val="39869F"/>
    <a:srgbClr val="FABE00"/>
    <a:srgbClr val="FBCE4D"/>
    <a:srgbClr val="F49F42"/>
    <a:srgbClr val="F6AD3A"/>
    <a:srgbClr val="FDE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35" autoAdjust="0"/>
    <p:restoredTop sz="99156" autoAdjust="0"/>
  </p:normalViewPr>
  <p:slideViewPr>
    <p:cSldViewPr>
      <p:cViewPr varScale="1">
        <p:scale>
          <a:sx n="77" d="100"/>
          <a:sy n="77" d="100"/>
        </p:scale>
        <p:origin x="912" y="96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2024-03-04-Mon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2024-03-04-Mon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8554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solidFill>
            <a:schemeClr val="bg1"/>
          </a:solidFill>
          <a:ln w="539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solidFill>
                <a:srgbClr val="E8554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32C0EC-2602-2D3D-6C9B-F814EBEFD4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0778" y="908720"/>
            <a:ext cx="3622444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58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49</a:t>
            </a: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34030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E85542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E85542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E85542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96CFAC"/>
          </a:solidFill>
          <a:ln>
            <a:solidFill>
              <a:srgbClr val="96C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2023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75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2033F2-C21F-00E2-FA47-BCDDEF3A0B78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8554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7">
            <a:extLst>
              <a:ext uri="{FF2B5EF4-FFF2-40B4-BE49-F238E27FC236}">
                <a16:creationId xmlns:a16="http://schemas.microsoft.com/office/drawing/2014/main" id="{F87359A1-96F3-3B53-ED59-0C539D4D5996}"/>
              </a:ext>
            </a:extLst>
          </p:cNvPr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solidFill>
            <a:schemeClr val="bg1"/>
          </a:solidFill>
          <a:ln w="539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윤인성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한빛아카데미㈜</a:t>
            </a:r>
            <a:r>
              <a:rPr kumimoji="0" lang="ko-KR" altLang="en-US" sz="1400" u="none" spc="-100" baseline="0" dirty="0" err="1">
                <a:ea typeface="맑은 고딕" pitchFamily="50" charset="-127"/>
              </a:rPr>
              <a:t>에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75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E85542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96CFAC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79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AF7E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6C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39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AF7E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6C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30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학습목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96CF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2" name="모서리가 둥근 직사각형 1"/>
          <p:cNvSpPr/>
          <p:nvPr userDrawn="1"/>
        </p:nvSpPr>
        <p:spPr>
          <a:xfrm>
            <a:off x="667203" y="586172"/>
            <a:ext cx="1112851" cy="35706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96CFAC"/>
              </a:solidFill>
            </a:endParaRPr>
          </a:p>
        </p:txBody>
      </p:sp>
      <p:sp>
        <p:nvSpPr>
          <p:cNvPr id="9" name="TextBox 9"/>
          <p:cNvSpPr txBox="1"/>
          <p:nvPr userDrawn="1"/>
        </p:nvSpPr>
        <p:spPr>
          <a:xfrm>
            <a:off x="683568" y="573063"/>
            <a:ext cx="1080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2AF7E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Preview</a:t>
            </a:r>
            <a:endParaRPr kumimoji="0" lang="ko-KR" altLang="en-US" sz="1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2AF7E"/>
              </a:solidFill>
              <a:effectLst/>
              <a:latin typeface="HY견고딕" pitchFamily="18" charset="-127"/>
              <a:ea typeface="HY견고딕" pitchFamily="18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331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  <p:extLst>
      <p:ext uri="{BB962C8B-B14F-4D97-AF65-F5344CB8AC3E}">
        <p14:creationId xmlns:p14="http://schemas.microsoft.com/office/powerpoint/2010/main" val="273152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chemeClr val="accent2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ko-KR" altLang="en-US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45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n"/>
              <a:defRPr sz="22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8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6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2611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chemeClr val="accent5">
              <a:lumMod val="60000"/>
              <a:lumOff val="4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523924" y="188640"/>
            <a:ext cx="5856388" cy="392283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49</a:t>
            </a: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908720"/>
            <a:ext cx="8363272" cy="5217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>
              <a:buClr>
                <a:srgbClr val="00B0F0"/>
              </a:buClr>
              <a:buSzPct val="100000"/>
              <a:buFont typeface="+mj-lt"/>
              <a:buAutoNum type="arabicPeriod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Arial" pitchFamily="34" charset="0"/>
              <a:buChar char="•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171500" y="142998"/>
            <a:ext cx="8943424" cy="474732"/>
            <a:chOff x="156126" y="145959"/>
            <a:chExt cx="8943424" cy="474732"/>
          </a:xfrm>
        </p:grpSpPr>
        <p:grpSp>
          <p:nvGrpSpPr>
            <p:cNvPr id="7" name="그룹 6"/>
            <p:cNvGrpSpPr/>
            <p:nvPr userDrawn="1"/>
          </p:nvGrpSpPr>
          <p:grpSpPr>
            <a:xfrm>
              <a:off x="156126" y="145959"/>
              <a:ext cx="1304158" cy="474732"/>
              <a:chOff x="19048" y="103725"/>
              <a:chExt cx="1578031" cy="522204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2" name="모서리가 둥근 직사각형 1"/>
              <p:cNvSpPr/>
              <p:nvPr userDrawn="1"/>
            </p:nvSpPr>
            <p:spPr>
              <a:xfrm>
                <a:off x="19050" y="103725"/>
                <a:ext cx="1578029" cy="516963"/>
              </a:xfrm>
              <a:prstGeom prst="roundRect">
                <a:avLst>
                  <a:gd name="adj" fmla="val 1619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/>
              <p:cNvSpPr/>
              <p:nvPr userDrawn="1"/>
            </p:nvSpPr>
            <p:spPr>
              <a:xfrm>
                <a:off x="19048" y="330520"/>
                <a:ext cx="1578029" cy="29540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u="dash" baseline="0" dirty="0">
                  <a:solidFill>
                    <a:srgbClr val="FFFF00"/>
                  </a:solidFill>
                </a:endParaRPr>
              </a:p>
            </p:txBody>
          </p:sp>
        </p:grpSp>
        <p:cxnSp>
          <p:nvCxnSpPr>
            <p:cNvPr id="10" name="직선 연결선 9"/>
            <p:cNvCxnSpPr/>
            <p:nvPr userDrawn="1"/>
          </p:nvCxnSpPr>
          <p:spPr>
            <a:xfrm>
              <a:off x="855142" y="607988"/>
              <a:ext cx="8244408" cy="0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 userDrawn="1"/>
        </p:nvSpPr>
        <p:spPr>
          <a:xfrm>
            <a:off x="219770" y="175940"/>
            <a:ext cx="1183878" cy="43510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u="none" baseline="0" dirty="0">
                <a:solidFill>
                  <a:schemeClr val="bg1"/>
                </a:solidFill>
                <a:latin typeface="+mj-lt"/>
                <a:ea typeface="+mn-ea"/>
              </a:rPr>
              <a:t>종합 예제</a:t>
            </a:r>
          </a:p>
        </p:txBody>
      </p:sp>
    </p:spTree>
    <p:extLst>
      <p:ext uri="{BB962C8B-B14F-4D97-AF65-F5344CB8AC3E}">
        <p14:creationId xmlns:p14="http://schemas.microsoft.com/office/powerpoint/2010/main" val="181750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2024-03-04-Mon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6" r:id="rId1"/>
    <p:sldLayoutId id="2147484233" r:id="rId2"/>
    <p:sldLayoutId id="2147484229" r:id="rId3"/>
    <p:sldLayoutId id="2147484231" r:id="rId4"/>
    <p:sldLayoutId id="2147484232" r:id="rId5"/>
    <p:sldLayoutId id="2147484237" r:id="rId6"/>
    <p:sldLayoutId id="2147484230" r:id="rId7"/>
    <p:sldLayoutId id="2147484234" r:id="rId8"/>
    <p:sldLayoutId id="2147484239" r:id="rId9"/>
    <p:sldLayoutId id="2147484238" r:id="rId10"/>
    <p:sldLayoutId id="2147484235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3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google.com/chrome" TargetMode="Externa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://code.visualstudio.com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5177758" y="836712"/>
            <a:ext cx="3632726" cy="224676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srgbClr val="E85542"/>
                </a:solidFill>
                <a:latin typeface="+mj-ea"/>
                <a:ea typeface="+mj-ea"/>
              </a:rPr>
              <a:t>Chapter 01</a:t>
            </a:r>
            <a:endParaRPr lang="en-US" altLang="ko-KR" sz="4000" b="1" baseline="0" dirty="0">
              <a:solidFill>
                <a:srgbClr val="E85542"/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kern="1200" spc="-150" dirty="0">
                <a:latin typeface="+mj-ea"/>
                <a:ea typeface="+mj-ea"/>
              </a:rPr>
              <a:t>웹 개요와</a:t>
            </a:r>
            <a:r>
              <a:rPr kumimoji="1" lang="en-US" altLang="ko-KR" sz="4000" b="1" kern="1200" spc="-150" dirty="0">
                <a:latin typeface="+mj-ea"/>
                <a:ea typeface="+mj-ea"/>
              </a:rPr>
              <a:t/>
            </a:r>
            <a:br>
              <a:rPr kumimoji="1" lang="en-US" altLang="ko-KR" sz="4000" b="1" kern="1200" spc="-150" dirty="0">
                <a:latin typeface="+mj-ea"/>
                <a:ea typeface="+mj-ea"/>
              </a:rPr>
            </a:br>
            <a:r>
              <a:rPr kumimoji="1" lang="ko-KR" altLang="en-US" sz="4000" b="1" kern="1200" spc="-150" dirty="0">
                <a:latin typeface="+mj-ea"/>
                <a:ea typeface="+mj-ea"/>
              </a:rPr>
              <a:t> 실습 환경 구축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5074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웹 브라우저 전쟁의 시작</a:t>
            </a:r>
          </a:p>
          <a:p>
            <a:r>
              <a:rPr lang="ko-KR" altLang="en-US" dirty="0" err="1"/>
              <a:t>넷스케이프와</a:t>
            </a:r>
            <a:r>
              <a:rPr lang="ko-KR" altLang="en-US" dirty="0"/>
              <a:t> 마이크로소프트는 </a:t>
            </a:r>
            <a:r>
              <a:rPr lang="en-US" altLang="ko-KR" dirty="0"/>
              <a:t>W3C</a:t>
            </a:r>
            <a:r>
              <a:rPr lang="ko-KR" altLang="en-US" dirty="0"/>
              <a:t>의 표준을 무시하고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기능을 많이 추가하며 경쟁</a:t>
            </a:r>
            <a:endParaRPr lang="en-US" altLang="ko-KR" dirty="0"/>
          </a:p>
          <a:p>
            <a:pPr lvl="1"/>
            <a:r>
              <a:rPr lang="ko-KR" altLang="en-US" dirty="0"/>
              <a:t>마이크로소프트에서는 운영체제에 자사 브라우저를 강제 설치</a:t>
            </a:r>
            <a:endParaRPr lang="en-US" altLang="ko-KR" dirty="0"/>
          </a:p>
          <a:p>
            <a:pPr lvl="1"/>
            <a:r>
              <a:rPr lang="ko-KR" altLang="en-US" dirty="0" err="1"/>
              <a:t>넷스케이프에서는</a:t>
            </a:r>
            <a:r>
              <a:rPr lang="ko-KR" altLang="en-US" dirty="0"/>
              <a:t> 브라우저의 소스 코드를 공개하고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모질라 재단을 세움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웹 표준이 브라우저 발전에 대응하지 못해 플러그인을 만듦</a:t>
            </a:r>
            <a:endParaRPr lang="en-US" altLang="ko-KR" dirty="0"/>
          </a:p>
        </p:txBody>
      </p:sp>
      <p:pic>
        <p:nvPicPr>
          <p:cNvPr id="5" name="그림 4" descr="공룡, 클립아트, 동물 피규어, 만화 영화이(가) 표시된 사진&#10;&#10;자동 생성된 설명">
            <a:extLst>
              <a:ext uri="{FF2B5EF4-FFF2-40B4-BE49-F238E27FC236}">
                <a16:creationId xmlns:a16="http://schemas.microsoft.com/office/drawing/2014/main" id="{464F2648-B112-EF66-7A0E-9776910E8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429000"/>
            <a:ext cx="1665602" cy="16549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웹 브라우저 전쟁과 웹 표준</a:t>
            </a:r>
          </a:p>
        </p:txBody>
      </p:sp>
    </p:spTree>
    <p:extLst>
      <p:ext uri="{BB962C8B-B14F-4D97-AF65-F5344CB8AC3E}">
        <p14:creationId xmlns:p14="http://schemas.microsoft.com/office/powerpoint/2010/main" val="1211938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웹 브라우저 전쟁과 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 eaLnBrk="0" fontAlgn="base" latinLnBrk="1" hangingPunct="0">
              <a:lnSpc>
                <a:spcPct val="150000"/>
              </a:lnSpc>
              <a:spcBef>
                <a:spcPts val="528"/>
              </a:spcBef>
              <a:spcAft>
                <a:spcPts val="0"/>
              </a:spcAft>
              <a:buNone/>
            </a:pPr>
            <a:r>
              <a:rPr lang="en-US" altLang="ko-KR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1. </a:t>
            </a:r>
            <a:r>
              <a:rPr lang="ko-KR" altLang="ko-KR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브라우저 전쟁의 시작</a:t>
            </a:r>
            <a:endParaRPr lang="ko-KR" altLang="ko-KR" dirty="0">
              <a:effectLst/>
            </a:endParaRPr>
          </a:p>
          <a:p>
            <a:r>
              <a:rPr lang="ko-KR" altLang="en-US" dirty="0"/>
              <a:t>플러그인</a:t>
            </a:r>
            <a:r>
              <a:rPr lang="en-US" altLang="ko-KR" dirty="0"/>
              <a:t>(plugin) : PC</a:t>
            </a:r>
            <a:r>
              <a:rPr lang="ko-KR" altLang="en-US" dirty="0"/>
              <a:t>에 프로그램을 추가 설치해 웹 브라우저의 기능을 확장</a:t>
            </a:r>
            <a:endParaRPr lang="en-US" altLang="ko-KR" dirty="0"/>
          </a:p>
          <a:p>
            <a:pPr lvl="1"/>
            <a:r>
              <a:rPr lang="ko-KR" altLang="en-US" dirty="0" err="1"/>
              <a:t>어도비</a:t>
            </a:r>
            <a:r>
              <a:rPr lang="ko-KR" altLang="en-US" dirty="0"/>
              <a:t> 플래시</a:t>
            </a:r>
            <a:r>
              <a:rPr lang="en-US" altLang="ko-KR" dirty="0"/>
              <a:t>, </a:t>
            </a:r>
            <a:r>
              <a:rPr lang="ko-KR" altLang="en-US" dirty="0"/>
              <a:t>마이크로소프트 액티브</a:t>
            </a:r>
            <a:r>
              <a:rPr lang="en-US" altLang="ko-KR" dirty="0"/>
              <a:t>X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r>
              <a:rPr lang="ko-KR" altLang="en-US" dirty="0"/>
              <a:t>다양한 응용프로그램을 편리하게 제작할 수 있게 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그림, 스케치, 일러스트레이션, 아동 미술이(가) 표시된 사진&#10;&#10;자동 생성된 설명">
            <a:extLst>
              <a:ext uri="{FF2B5EF4-FFF2-40B4-BE49-F238E27FC236}">
                <a16:creationId xmlns:a16="http://schemas.microsoft.com/office/drawing/2014/main" id="{CB0145AD-E1C2-74BC-FBB4-D1FE16373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40968"/>
            <a:ext cx="6480720" cy="180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52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웹 브라우저 전쟁과 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lang="ko-KR" altLang="ko-KR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</a:t>
            </a: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2.0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시대</a:t>
            </a:r>
            <a:endParaRPr lang="en-US" altLang="ko-KR" b="1" kern="12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r>
              <a:rPr lang="ko-KR" altLang="en-US" b="1" dirty="0"/>
              <a:t>웹 </a:t>
            </a:r>
            <a:r>
              <a:rPr lang="en-US" altLang="ko-KR" b="1" dirty="0"/>
              <a:t>2.0(Web 2.0) :</a:t>
            </a:r>
            <a:r>
              <a:rPr lang="en-US" altLang="ko-KR" dirty="0"/>
              <a:t> </a:t>
            </a:r>
            <a:r>
              <a:rPr lang="ko-KR" altLang="en-US" dirty="0"/>
              <a:t>사용자가 함께 새로운 콘텐츠 창조</a:t>
            </a:r>
            <a:endParaRPr lang="en-US" altLang="ko-KR" dirty="0"/>
          </a:p>
          <a:p>
            <a:pPr lvl="1"/>
            <a:r>
              <a:rPr lang="ko-KR" altLang="en-US" dirty="0"/>
              <a:t>유튜브</a:t>
            </a:r>
            <a:r>
              <a:rPr lang="en-US" altLang="ko-KR" dirty="0"/>
              <a:t> : </a:t>
            </a:r>
            <a:r>
              <a:rPr lang="ko-KR" altLang="en-US" dirty="0"/>
              <a:t>동영상을 올리는 공간 </a:t>
            </a:r>
            <a:r>
              <a:rPr lang="en-US" altLang="ko-KR" dirty="0"/>
              <a:t>+ </a:t>
            </a:r>
            <a:r>
              <a:rPr lang="ko-KR" altLang="en-US" dirty="0"/>
              <a:t>많은 사용자들 → 거대한 동영상 생태계</a:t>
            </a:r>
            <a:endParaRPr lang="en-US" altLang="ko-KR" dirty="0"/>
          </a:p>
          <a:p>
            <a:pPr lvl="1"/>
            <a:r>
              <a:rPr lang="ko-KR" altLang="en-US" dirty="0"/>
              <a:t>위키피디아</a:t>
            </a:r>
            <a:r>
              <a:rPr lang="en-US" altLang="ko-KR" dirty="0"/>
              <a:t> : </a:t>
            </a:r>
            <a:r>
              <a:rPr lang="ko-KR" altLang="en-US" dirty="0"/>
              <a:t>정보를 올리는 공간 </a:t>
            </a:r>
            <a:r>
              <a:rPr lang="en-US" altLang="ko-KR" dirty="0"/>
              <a:t>+ </a:t>
            </a:r>
            <a:r>
              <a:rPr lang="ko-KR" altLang="en-US" dirty="0"/>
              <a:t>많은 사용자들 → 거대한 사전</a:t>
            </a:r>
            <a:endParaRPr lang="en-US" altLang="ko-KR" dirty="0"/>
          </a:p>
          <a:p>
            <a:pPr lvl="1"/>
            <a:r>
              <a:rPr lang="ko-KR" altLang="en-US" dirty="0" err="1"/>
              <a:t>깃허브</a:t>
            </a:r>
            <a:r>
              <a:rPr lang="en-US" altLang="ko-KR" dirty="0"/>
              <a:t>(GitHub) : </a:t>
            </a:r>
            <a:r>
              <a:rPr lang="ko-KR" altLang="en-US" dirty="0"/>
              <a:t>개발자가 코드를 올리고 관리하는 공간  </a:t>
            </a:r>
            <a:r>
              <a:rPr lang="en-US" altLang="ko-KR" dirty="0"/>
              <a:t>+ </a:t>
            </a:r>
            <a:r>
              <a:rPr lang="ko-KR" altLang="en-US" dirty="0"/>
              <a:t>많은 사용자들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			      </a:t>
            </a:r>
            <a:r>
              <a:rPr lang="ko-KR" altLang="en-US" dirty="0"/>
              <a:t>→ 수많은 소프트웨어를 개발하는 공간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 indent="0">
              <a:buNone/>
            </a:pPr>
            <a:r>
              <a:rPr lang="en-US" altLang="ko-KR" dirty="0"/>
              <a:t>  </a:t>
            </a:r>
            <a:endParaRPr lang="ko-KR" altLang="en-US" sz="1800" dirty="0"/>
          </a:p>
        </p:txBody>
      </p:sp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7CB41DC-5AB2-04D4-B896-04C1C1C54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60" y="3429000"/>
            <a:ext cx="6494480" cy="33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2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웹 브라우저 전쟁과 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lang="ko-KR" altLang="ko-KR" b="1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</a:t>
            </a:r>
            <a:r>
              <a:rPr lang="ko-KR" altLang="en-US" b="1" dirty="0"/>
              <a:t> 브라우저와 웹 표준</a:t>
            </a:r>
            <a:endParaRPr lang="en-US" altLang="ko-KR" b="1" dirty="0"/>
          </a:p>
          <a:p>
            <a:r>
              <a:rPr lang="ko-KR" altLang="en-US" dirty="0"/>
              <a:t>인터넷 익스플로러에 플러그인 삽입해 웹 사이트가 </a:t>
            </a:r>
            <a:r>
              <a:rPr lang="ko-KR" altLang="en-US" dirty="0" err="1"/>
              <a:t>무거워짐</a:t>
            </a:r>
            <a:endParaRPr lang="en-US" altLang="ko-KR" dirty="0"/>
          </a:p>
          <a:p>
            <a:r>
              <a:rPr lang="en-US" altLang="ko-KR" dirty="0"/>
              <a:t>WHATWG : </a:t>
            </a:r>
            <a:r>
              <a:rPr lang="ko-KR" altLang="en-US" dirty="0"/>
              <a:t>웹 브라우저 제공 기업들이 조직한 웹 표준 기관</a:t>
            </a:r>
            <a:endParaRPr lang="en-US" altLang="ko-KR" dirty="0"/>
          </a:p>
          <a:p>
            <a:r>
              <a:rPr lang="en-US" altLang="ko-KR" dirty="0"/>
              <a:t>Web Application 1.0 </a:t>
            </a:r>
            <a:r>
              <a:rPr lang="ko-KR" altLang="en-US" dirty="0"/>
              <a:t>표준</a:t>
            </a:r>
            <a:r>
              <a:rPr lang="en-US" altLang="ko-KR" dirty="0"/>
              <a:t> : WHATWG</a:t>
            </a:r>
            <a:r>
              <a:rPr lang="ko-KR" altLang="en-US" dirty="0"/>
              <a:t>의 새로운 웹 표준</a:t>
            </a:r>
            <a:endParaRPr lang="en-US" altLang="ko-KR" dirty="0"/>
          </a:p>
          <a:p>
            <a:pPr lvl="1"/>
            <a:r>
              <a:rPr lang="en-US" altLang="ko-KR" dirty="0"/>
              <a:t>W3C</a:t>
            </a:r>
            <a:r>
              <a:rPr lang="ko-KR" altLang="en-US" dirty="0"/>
              <a:t>에서 이를 새로운 웹 표준으로 채택</a:t>
            </a:r>
            <a:endParaRPr lang="en-US" altLang="ko-KR" dirty="0"/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으로 이름을 변경하고 </a:t>
            </a:r>
            <a:r>
              <a:rPr lang="en-US" altLang="ko-KR" dirty="0"/>
              <a:t>W3C</a:t>
            </a:r>
            <a:r>
              <a:rPr lang="ko-KR" altLang="en-US" dirty="0"/>
              <a:t>와 </a:t>
            </a:r>
            <a:r>
              <a:rPr lang="en-US" altLang="ko-KR" dirty="0"/>
              <a:t>WHATWG</a:t>
            </a:r>
            <a:r>
              <a:rPr lang="ko-KR" altLang="en-US" dirty="0"/>
              <a:t>가 정식으로 표준을 작성</a:t>
            </a:r>
          </a:p>
        </p:txBody>
      </p:sp>
      <p:pic>
        <p:nvPicPr>
          <p:cNvPr id="5" name="그림 4" descr="폰트, 로고, 상징, 그래픽이(가) 표시된 사진&#10;&#10;자동 생성된 설명">
            <a:extLst>
              <a:ext uri="{FF2B5EF4-FFF2-40B4-BE49-F238E27FC236}">
                <a16:creationId xmlns:a16="http://schemas.microsoft.com/office/drawing/2014/main" id="{CCF84F62-735D-8D55-FE43-EE658418F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573016"/>
            <a:ext cx="1342354" cy="15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4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웹 브라우저 전쟁과 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브라우저와 웹 표준</a:t>
            </a:r>
            <a:endParaRPr lang="en-US" altLang="ko-KR" b="1" dirty="0"/>
          </a:p>
          <a:p>
            <a:r>
              <a:rPr lang="ko-KR" altLang="en-US" dirty="0"/>
              <a:t>인터넷 익스플로러만 최신 표준을 지원하지 못하게 되면서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다른 웹 브라우저들 간의 경쟁 심화</a:t>
            </a:r>
            <a:endParaRPr lang="en-US" altLang="ko-KR" dirty="0"/>
          </a:p>
          <a:p>
            <a:pPr lvl="1"/>
            <a:r>
              <a:rPr lang="ko-KR" altLang="en-US" dirty="0"/>
              <a:t>업데이트 주기를 앞당김</a:t>
            </a:r>
            <a:endParaRPr lang="en-US" altLang="ko-KR" dirty="0"/>
          </a:p>
          <a:p>
            <a:pPr lvl="1"/>
            <a:r>
              <a:rPr lang="ko-KR" altLang="en-US" dirty="0"/>
              <a:t>개발자들이 자사 웹 브라우저에서만 동작하는 응용 프로그램을 크롬 웹 스토어나 모질라 </a:t>
            </a:r>
            <a:r>
              <a:rPr lang="ko-KR" altLang="en-US" dirty="0" err="1"/>
              <a:t>마켓플레이스를</a:t>
            </a:r>
            <a:r>
              <a:rPr lang="ko-KR" altLang="en-US" dirty="0"/>
              <a:t> 통해 배포하도록 권장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1FDCD0A1-5895-F41D-12F0-6C7226C51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35" y="3315911"/>
            <a:ext cx="5005330" cy="34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8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웹 브라우저 전쟁과 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브라우저와 웹 표준</a:t>
            </a:r>
            <a:endParaRPr lang="en-US" altLang="ko-KR" b="1" dirty="0"/>
          </a:p>
          <a:p>
            <a:pPr lvl="1"/>
            <a:r>
              <a:rPr lang="ko-KR" altLang="en-US" dirty="0"/>
              <a:t>유명 캐릭터가 등장하는 광고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A1D0B55C-B1DF-0241-6458-AADCF40BD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58" y="1723196"/>
            <a:ext cx="6640284" cy="43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80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웹 브라우저 전쟁과 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브라우저와 웹 표준</a:t>
            </a:r>
            <a:endParaRPr lang="en-US" altLang="ko-KR" b="1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6ABAE9D0-BB1F-8FCA-D149-5E4DA1373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12" y="1185552"/>
            <a:ext cx="5160776" cy="56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5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534" y="2492896"/>
            <a:ext cx="838893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03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웹 동작</a:t>
            </a:r>
          </a:p>
        </p:txBody>
      </p:sp>
    </p:spTree>
    <p:extLst>
      <p:ext uri="{BB962C8B-B14F-4D97-AF65-F5344CB8AC3E}">
        <p14:creationId xmlns:p14="http://schemas.microsoft.com/office/powerpoint/2010/main" val="2616309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웹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웹은 </a:t>
            </a:r>
            <a:r>
              <a:rPr lang="ko-KR" altLang="en-US" b="1" dirty="0"/>
              <a:t>요청과 응답</a:t>
            </a:r>
            <a:r>
              <a:rPr lang="ko-KR" altLang="en-US" dirty="0"/>
              <a:t> 형태로 동작</a:t>
            </a:r>
            <a:endParaRPr lang="en-US" altLang="ko-KR" dirty="0"/>
          </a:p>
          <a:p>
            <a:pPr lvl="1"/>
            <a:r>
              <a:rPr lang="ko-KR" altLang="en-US" dirty="0"/>
              <a:t>치킨집 전화번호를 찾아 전화를 걸어 집 주소와 메뉴를 말함</a:t>
            </a:r>
            <a:endParaRPr lang="en-US" altLang="ko-KR" dirty="0"/>
          </a:p>
          <a:p>
            <a:pPr lvl="2"/>
            <a:r>
              <a:rPr lang="en-US" altLang="ko-KR" dirty="0"/>
              <a:t>“</a:t>
            </a:r>
            <a:r>
              <a:rPr lang="ko-KR" altLang="en-US" dirty="0"/>
              <a:t>여기는 강서구 마곡동 </a:t>
            </a:r>
            <a:r>
              <a:rPr lang="en-US" altLang="ko-KR" dirty="0"/>
              <a:t>……</a:t>
            </a:r>
            <a:r>
              <a:rPr lang="ko-KR" altLang="en-US" dirty="0"/>
              <a:t>이고요</a:t>
            </a:r>
            <a:r>
              <a:rPr lang="en-US" altLang="ko-KR" dirty="0"/>
              <a:t>. </a:t>
            </a:r>
            <a:r>
              <a:rPr lang="ko-KR" altLang="en-US" dirty="0"/>
              <a:t>양념 치킨 두 마리 배달해 주세요</a:t>
            </a:r>
            <a:r>
              <a:rPr lang="en-US" altLang="ko-KR" dirty="0"/>
              <a:t>.”</a:t>
            </a:r>
          </a:p>
          <a:p>
            <a:pPr lvl="1"/>
            <a:r>
              <a:rPr lang="ko-KR" altLang="en-US" dirty="0"/>
              <a:t>주문</a:t>
            </a:r>
            <a:r>
              <a:rPr lang="en-US" altLang="ko-KR" dirty="0"/>
              <a:t>(</a:t>
            </a:r>
            <a:r>
              <a:rPr lang="ko-KR" altLang="en-US" dirty="0"/>
              <a:t>요청</a:t>
            </a:r>
            <a:r>
              <a:rPr lang="en-US" altLang="ko-KR" dirty="0"/>
              <a:t>)</a:t>
            </a:r>
            <a:r>
              <a:rPr lang="ko-KR" altLang="en-US" dirty="0"/>
              <a:t>을 받은 치킨집 사장님은 닭을 조리해 해당 주소로 배달</a:t>
            </a:r>
            <a:r>
              <a:rPr lang="en-US" altLang="ko-KR" dirty="0"/>
              <a:t>(</a:t>
            </a:r>
            <a:r>
              <a:rPr lang="ko-KR" altLang="en-US" dirty="0"/>
              <a:t>응답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웹 서버는 치킨집과 같고 주소도 가지고 있음</a:t>
            </a:r>
            <a:endParaRPr lang="en-US" altLang="ko-KR" dirty="0"/>
          </a:p>
        </p:txBody>
      </p:sp>
      <p:pic>
        <p:nvPicPr>
          <p:cNvPr id="7" name="그림 6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F5372EEE-94B9-43C7-C389-1DD19050B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996952"/>
            <a:ext cx="4896544" cy="34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61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웹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URL :  </a:t>
            </a:r>
            <a:r>
              <a:rPr lang="ko-KR" altLang="en-US" dirty="0"/>
              <a:t>웹에서 어떤 대상을 구분하는 주소</a:t>
            </a:r>
            <a:endParaRPr lang="en-US" altLang="ko-KR" dirty="0"/>
          </a:p>
          <a:p>
            <a:pPr lvl="1"/>
            <a:r>
              <a:rPr lang="ko-KR" altLang="en-US" dirty="0"/>
              <a:t>웹 브라우저에서 웹 서버의 주소</a:t>
            </a:r>
            <a:r>
              <a:rPr lang="en-US" altLang="ko-KR" dirty="0"/>
              <a:t>(URL)</a:t>
            </a:r>
            <a:r>
              <a:rPr lang="ko-KR" altLang="en-US" dirty="0"/>
              <a:t>를 입력하면 웹 페이지를 제공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http://www.naver.com</a:t>
            </a:r>
            <a:r>
              <a:rPr lang="ko-KR" altLang="en-US" dirty="0"/>
              <a:t>을 입력해서 네이버 서버에 웹 페이지를 주문</a:t>
            </a:r>
            <a:endParaRPr lang="en-US" altLang="ko-KR" dirty="0"/>
          </a:p>
          <a:p>
            <a:pPr lvl="2"/>
            <a:r>
              <a:rPr lang="ko-KR" altLang="en-US" dirty="0"/>
              <a:t>웹 서버는 요청을 받아들여 웹 페이지를 제작해 배달함</a:t>
            </a:r>
            <a:endParaRPr lang="en-US" altLang="ko-KR" dirty="0"/>
          </a:p>
          <a:p>
            <a:pPr lvl="2"/>
            <a:r>
              <a:rPr lang="ko-KR" altLang="en-US" dirty="0" err="1"/>
              <a:t>응답받은</a:t>
            </a:r>
            <a:r>
              <a:rPr lang="ko-KR" altLang="en-US" dirty="0"/>
              <a:t> 웹 브라우저가 화면에 해당 웹 페이지를 띄움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F34D61C-3C57-EFC9-ECF8-C3C3835A9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98280"/>
            <a:ext cx="7200800" cy="40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인터넷과 웹 시작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웹 브라우저 전쟁과 웹 표준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웹 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웹 표준 기술과 </a:t>
            </a:r>
            <a:r>
              <a:rPr lang="en-US" altLang="ko-KR" dirty="0"/>
              <a:t>HTML5 </a:t>
            </a:r>
            <a:r>
              <a:rPr lang="ko-KR" altLang="en-US" dirty="0"/>
              <a:t>주요 기능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HTML5</a:t>
            </a:r>
            <a:r>
              <a:rPr lang="ko-KR" altLang="en-US" dirty="0"/>
              <a:t>를 공부하면 좋은 이유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실습 환경 구축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3454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웹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웹에서 요청과 응답의 과정</a:t>
            </a:r>
            <a:endParaRPr lang="en-US" altLang="ko-KR" dirty="0"/>
          </a:p>
          <a:p>
            <a:pPr lvl="1"/>
            <a:r>
              <a:rPr lang="ko-KR" altLang="en-US" b="1" dirty="0"/>
              <a:t>클라이언트</a:t>
            </a:r>
            <a:r>
              <a:rPr lang="en-US" altLang="ko-KR" b="1" dirty="0"/>
              <a:t>(</a:t>
            </a:r>
            <a:r>
              <a:rPr lang="ko-KR" altLang="en-US" b="1" dirty="0"/>
              <a:t>사용자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요청하는 쪽</a:t>
            </a:r>
            <a:r>
              <a:rPr lang="en-US" altLang="ko-KR" dirty="0"/>
              <a:t>, </a:t>
            </a:r>
            <a:r>
              <a:rPr lang="ko-KR" altLang="en-US" dirty="0"/>
              <a:t>웹 페이지를 제공받는 일반 사용자</a:t>
            </a:r>
            <a:endParaRPr lang="en-US" altLang="ko-KR" dirty="0"/>
          </a:p>
          <a:p>
            <a:pPr lvl="1"/>
            <a:r>
              <a:rPr lang="ko-KR" altLang="en-US" b="1" dirty="0"/>
              <a:t>서버</a:t>
            </a:r>
            <a:r>
              <a:rPr lang="en-US" altLang="ko-KR" b="1" dirty="0"/>
              <a:t>(</a:t>
            </a:r>
            <a:r>
              <a:rPr lang="ko-KR" altLang="en-US" b="1" dirty="0"/>
              <a:t>제공자</a:t>
            </a:r>
            <a:r>
              <a:rPr lang="en-US" altLang="ko-KR" b="1" dirty="0"/>
              <a:t>) </a:t>
            </a:r>
            <a:r>
              <a:rPr lang="en-US" altLang="ko-KR" dirty="0"/>
              <a:t>: </a:t>
            </a:r>
            <a:r>
              <a:rPr lang="ko-KR" altLang="en-US" dirty="0"/>
              <a:t>응답하는 쪽</a:t>
            </a:r>
            <a:r>
              <a:rPr lang="en-US" altLang="ko-KR" dirty="0"/>
              <a:t>, </a:t>
            </a:r>
            <a:r>
              <a:rPr lang="ko-KR" altLang="en-US" dirty="0"/>
              <a:t>네이버나 다음 등 웹 서비스를 제공하는 기업</a:t>
            </a:r>
            <a:endParaRPr lang="en-US" altLang="ko-KR" dirty="0"/>
          </a:p>
          <a:p>
            <a:pPr lvl="1"/>
            <a:r>
              <a:rPr lang="ko-KR" altLang="en-US" dirty="0"/>
              <a:t>웹은 클라이언트가 서버에 </a:t>
            </a:r>
            <a:r>
              <a:rPr lang="en-US" altLang="ko-KR" dirty="0"/>
              <a:t>HTML </a:t>
            </a:r>
            <a:r>
              <a:rPr lang="ko-KR" altLang="en-US" dirty="0"/>
              <a:t>페이지나 파일을 요청하면</a:t>
            </a:r>
            <a:r>
              <a:rPr lang="en-US" altLang="ko-KR" dirty="0"/>
              <a:t>, </a:t>
            </a:r>
            <a:r>
              <a:rPr lang="ko-KR" altLang="en-US" dirty="0"/>
              <a:t>서버가 해당 요청에 응답해 요청한 </a:t>
            </a:r>
            <a:r>
              <a:rPr lang="en-US" altLang="ko-KR" dirty="0"/>
              <a:t>HTML </a:t>
            </a:r>
            <a:r>
              <a:rPr lang="ko-KR" altLang="en-US" dirty="0"/>
              <a:t>페이지나 파일을 클라이언트에 제공하는 통로</a:t>
            </a:r>
            <a:endParaRPr lang="en-US" altLang="ko-KR" dirty="0"/>
          </a:p>
        </p:txBody>
      </p:sp>
      <p:pic>
        <p:nvPicPr>
          <p:cNvPr id="5" name="그림 4" descr="스크린샷, 텍스트, 만화 영화이(가) 표시된 사진&#10;&#10;자동 생성된 설명">
            <a:extLst>
              <a:ext uri="{FF2B5EF4-FFF2-40B4-BE49-F238E27FC236}">
                <a16:creationId xmlns:a16="http://schemas.microsoft.com/office/drawing/2014/main" id="{609DE0F6-2D28-1704-2354-40BCDD651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068960"/>
            <a:ext cx="5472608" cy="35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91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</a:t>
            </a:r>
            <a:r>
              <a:rPr lang="ko-KR" altLang="en-US" dirty="0"/>
              <a:t>웹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서버 프로그램 </a:t>
            </a:r>
            <a:r>
              <a:rPr lang="en-US" altLang="ko-KR" b="1" dirty="0"/>
              <a:t>&amp; </a:t>
            </a:r>
            <a:r>
              <a:rPr lang="ko-KR" altLang="en-US" b="1" dirty="0"/>
              <a:t>클라이언트 프로그램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서버 프로그램</a:t>
            </a:r>
            <a:r>
              <a:rPr lang="en-US" altLang="ko-KR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서버에서 실행되는 프로그램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=</a:t>
            </a:r>
            <a:r>
              <a:rPr lang="ko-KR" altLang="en-US" dirty="0" err="1"/>
              <a:t>백엔드</a:t>
            </a:r>
            <a:r>
              <a:rPr lang="ko-KR" altLang="en-US" dirty="0"/>
              <a:t> 프로그램</a:t>
            </a:r>
            <a:r>
              <a:rPr lang="en-US" altLang="ko-KR" dirty="0"/>
              <a:t>(</a:t>
            </a:r>
            <a:r>
              <a:rPr lang="ko-KR" altLang="en-US" dirty="0"/>
              <a:t>사용자와 먼 곳에 있음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클라이언트 요청에 따라 적절한 파일과 데이터를 제공</a:t>
            </a:r>
            <a:endParaRPr lang="en-US" altLang="ko-KR" dirty="0"/>
          </a:p>
          <a:p>
            <a:pPr lvl="1"/>
            <a:r>
              <a:rPr lang="ko-KR" altLang="en-US" dirty="0"/>
              <a:t>자바</a:t>
            </a:r>
            <a:r>
              <a:rPr lang="en-US" altLang="ko-KR" dirty="0"/>
              <a:t>, C#, </a:t>
            </a:r>
            <a:r>
              <a:rPr lang="ko-KR" altLang="en-US" dirty="0"/>
              <a:t>루비</a:t>
            </a:r>
            <a:r>
              <a:rPr lang="en-US" altLang="ko-KR" dirty="0"/>
              <a:t>, </a:t>
            </a:r>
            <a:r>
              <a:rPr lang="ko-KR" altLang="en-US" dirty="0"/>
              <a:t>파이썬</a:t>
            </a:r>
            <a:r>
              <a:rPr lang="en-US" altLang="ko-KR" dirty="0"/>
              <a:t>, </a:t>
            </a:r>
            <a:r>
              <a:rPr lang="ko-KR" altLang="en-US" dirty="0"/>
              <a:t>자바스크립트 같은 프로그래밍 언어로 개발</a:t>
            </a:r>
            <a:endParaRPr lang="en-US" altLang="ko-KR" dirty="0"/>
          </a:p>
          <a:p>
            <a:pPr lvl="1"/>
            <a:r>
              <a:rPr lang="ko-KR" altLang="en-US" dirty="0"/>
              <a:t>개발에 기본 웹 프레임 워크</a:t>
            </a:r>
            <a:r>
              <a:rPr lang="en-US" altLang="ko-KR" dirty="0"/>
              <a:t>, MVC </a:t>
            </a:r>
            <a:r>
              <a:rPr lang="ko-KR" altLang="en-US" dirty="0"/>
              <a:t>프레임워크</a:t>
            </a:r>
            <a:r>
              <a:rPr lang="en-US" altLang="ko-KR" dirty="0"/>
              <a:t>, </a:t>
            </a:r>
            <a:r>
              <a:rPr lang="ko-KR" altLang="en-US" dirty="0"/>
              <a:t>비동기 프레임워크를 활용</a:t>
            </a:r>
            <a:endParaRPr lang="en-US" altLang="ko-KR" dirty="0"/>
          </a:p>
          <a:p>
            <a:pPr lvl="2"/>
            <a:r>
              <a:rPr lang="ko-KR" altLang="en-US" b="1" dirty="0"/>
              <a:t>프레임워크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특정 목적의 개발을 쉽게 할 수 있게 여러 기능을 모아 둔 것</a:t>
            </a:r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816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03 </a:t>
            </a:r>
            <a:r>
              <a:rPr lang="ko-KR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웹 동작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클라이언트 프로그램</a:t>
            </a:r>
            <a:r>
              <a:rPr lang="en-US" altLang="ko-KR" dirty="0"/>
              <a:t> : </a:t>
            </a:r>
            <a:r>
              <a:rPr lang="ko-KR" altLang="en-US" dirty="0"/>
              <a:t>클라이언트에서 실행되는 프로그램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=</a:t>
            </a:r>
            <a:r>
              <a:rPr lang="ko-KR" altLang="en-US" dirty="0" err="1"/>
              <a:t>프런트엔드</a:t>
            </a:r>
            <a:r>
              <a:rPr lang="ko-KR" altLang="en-US" dirty="0"/>
              <a:t> 프로그램</a:t>
            </a:r>
            <a:r>
              <a:rPr lang="en-US" altLang="ko-KR" dirty="0"/>
              <a:t>(</a:t>
            </a:r>
            <a:r>
              <a:rPr lang="ko-KR" altLang="en-US" dirty="0"/>
              <a:t>사용자와 가까운 곳에 있음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로 요소를 생성하고 </a:t>
            </a:r>
            <a:r>
              <a:rPr lang="en-US" altLang="ko-KR" dirty="0"/>
              <a:t>CSS</a:t>
            </a:r>
            <a:r>
              <a:rPr lang="ko-KR" altLang="en-US" dirty="0"/>
              <a:t>로 디자인해서 자바스크립트로 프로그래밍 요소를 부여</a:t>
            </a:r>
            <a:endParaRPr lang="en-US" altLang="ko-KR" dirty="0"/>
          </a:p>
          <a:p>
            <a:pPr lvl="1"/>
            <a:r>
              <a:rPr lang="ko-KR" altLang="en-US" dirty="0"/>
              <a:t>웹 브라우저에서 실행되는 웹 페이지라면 모두 클라이언트 프로그램</a:t>
            </a:r>
            <a:endParaRPr lang="en-US" altLang="ko-KR" dirty="0"/>
          </a:p>
          <a:p>
            <a:pPr lvl="1"/>
            <a:r>
              <a:rPr lang="ko-KR" altLang="en-US" dirty="0"/>
              <a:t>구글 문서 도구가 대표적인 클라이언트 프로그램</a:t>
            </a:r>
            <a:endParaRPr lang="en-US" altLang="ko-KR" dirty="0"/>
          </a:p>
        </p:txBody>
      </p:sp>
      <p:pic>
        <p:nvPicPr>
          <p:cNvPr id="7" name="그림 6" descr="스크린샷, 텍스트, 소프트웨어이(가) 표시된 사진&#10;&#10;자동 생성된 설명">
            <a:extLst>
              <a:ext uri="{FF2B5EF4-FFF2-40B4-BE49-F238E27FC236}">
                <a16:creationId xmlns:a16="http://schemas.microsoft.com/office/drawing/2014/main" id="{7ED88D40-D0D1-201D-D64C-B865BC8FB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37446"/>
            <a:ext cx="8229600" cy="297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18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534" y="2492896"/>
            <a:ext cx="838893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04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웹 표준 기술과 </a:t>
            </a:r>
            <a:r>
              <a:rPr lang="en-US" altLang="ko-KR" sz="4000" b="1" dirty="0">
                <a:latin typeface="+mn-ea"/>
                <a:ea typeface="+mn-ea"/>
              </a:rPr>
              <a:t>HTML5 </a:t>
            </a:r>
            <a:r>
              <a:rPr lang="ko-KR" altLang="en-US" sz="4000" b="1" dirty="0">
                <a:latin typeface="+mn-ea"/>
                <a:ea typeface="+mn-ea"/>
              </a:rPr>
              <a:t>주요 기능</a:t>
            </a:r>
          </a:p>
        </p:txBody>
      </p:sp>
    </p:spTree>
    <p:extLst>
      <p:ext uri="{BB962C8B-B14F-4D97-AF65-F5344CB8AC3E}">
        <p14:creationId xmlns:p14="http://schemas.microsoft.com/office/powerpoint/2010/main" val="296864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웹 표준 기술과 </a:t>
            </a:r>
            <a:r>
              <a:rPr lang="en-US" altLang="ko-KR" dirty="0"/>
              <a:t>HTML5 </a:t>
            </a:r>
            <a:r>
              <a:rPr lang="ko-KR" altLang="en-US" dirty="0"/>
              <a:t>주요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웹 표준 기술</a:t>
            </a:r>
            <a:r>
              <a:rPr lang="en-US" altLang="ko-KR" b="1" dirty="0"/>
              <a:t> </a:t>
            </a:r>
          </a:p>
          <a:p>
            <a:r>
              <a:rPr lang="ko-KR" altLang="en-US" dirty="0"/>
              <a:t>현대 웹 페이지에 사용되는 표준 기술은 </a:t>
            </a:r>
            <a:r>
              <a:rPr lang="en-US" altLang="ko-KR" dirty="0"/>
              <a:t>HTML5</a:t>
            </a:r>
            <a:r>
              <a:rPr lang="ko-KR" altLang="en-US" dirty="0"/>
              <a:t> 표준</a:t>
            </a:r>
            <a:r>
              <a:rPr lang="en-US" altLang="ko-KR" dirty="0"/>
              <a:t>, CSS3 </a:t>
            </a:r>
            <a:r>
              <a:rPr lang="ko-KR" altLang="en-US" dirty="0"/>
              <a:t>표준</a:t>
            </a:r>
            <a:r>
              <a:rPr lang="en-US" altLang="ko-KR" dirty="0"/>
              <a:t>, ECMAScript </a:t>
            </a:r>
            <a:r>
              <a:rPr lang="ko-KR" altLang="en-US" dirty="0"/>
              <a:t>표준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HTML5</a:t>
            </a:r>
            <a:endParaRPr lang="en-US" altLang="ko-KR" dirty="0"/>
          </a:p>
          <a:p>
            <a:pPr lvl="1"/>
            <a:r>
              <a:rPr lang="ko-KR" altLang="en-US" dirty="0"/>
              <a:t>큰 의미로 </a:t>
            </a:r>
            <a:r>
              <a:rPr lang="en-US" altLang="ko-KR" dirty="0"/>
              <a:t>CSS3</a:t>
            </a:r>
            <a:r>
              <a:rPr lang="ko-KR" altLang="en-US" dirty="0"/>
              <a:t>와 자바스크립트를 모두 포함하는 웹 표준 기술을 총칭</a:t>
            </a:r>
            <a:endParaRPr lang="en-US" altLang="ko-KR" dirty="0"/>
          </a:p>
          <a:p>
            <a:pPr lvl="1"/>
            <a:r>
              <a:rPr lang="ko-KR" altLang="en-US" dirty="0"/>
              <a:t>작은 의미로 웹 페이지를 구성하는 </a:t>
            </a:r>
            <a:r>
              <a:rPr lang="en-US" altLang="ko-KR" dirty="0"/>
              <a:t>HTML </a:t>
            </a:r>
            <a:r>
              <a:rPr lang="ko-KR" altLang="en-US" dirty="0"/>
              <a:t>마크업 언어 자체</a:t>
            </a:r>
            <a:endParaRPr lang="en-US" altLang="ko-KR" dirty="0"/>
          </a:p>
          <a:p>
            <a:pPr lvl="2"/>
            <a:r>
              <a:rPr lang="ko-KR" altLang="en-US" b="1" dirty="0"/>
              <a:t>마크업</a:t>
            </a:r>
            <a:r>
              <a:rPr lang="en-US" altLang="ko-KR" b="1" dirty="0"/>
              <a:t>(markup)</a:t>
            </a:r>
            <a:r>
              <a:rPr lang="en-US" altLang="ko-KR" dirty="0"/>
              <a:t> : </a:t>
            </a:r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페이지의 서식이나 구조를 표현하는 정보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텍스트, 로고, 상징, 폰트이(가) 표시된 사진&#10;&#10;자동 생성된 설명">
            <a:extLst>
              <a:ext uri="{FF2B5EF4-FFF2-40B4-BE49-F238E27FC236}">
                <a16:creationId xmlns:a16="http://schemas.microsoft.com/office/drawing/2014/main" id="{AACAB17D-E844-2C19-53A3-626D100F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060848"/>
            <a:ext cx="4824536" cy="233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81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웹 표준 기술과 </a:t>
            </a:r>
            <a:r>
              <a:rPr lang="en-US" altLang="ko-KR" dirty="0"/>
              <a:t>HTML5 </a:t>
            </a:r>
            <a:r>
              <a:rPr lang="ko-KR" altLang="en-US" dirty="0"/>
              <a:t>주요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웹 표준 기술</a:t>
            </a:r>
            <a:r>
              <a:rPr lang="en-US" altLang="ko-KR" b="1" dirty="0"/>
              <a:t> </a:t>
            </a:r>
          </a:p>
          <a:p>
            <a:r>
              <a:rPr lang="en-US" altLang="ko-KR" b="1" dirty="0"/>
              <a:t>CSS3(Cascading Style Sheets)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페이지에 스타일 지정하는 스타일시트를 작성할 때 사용하는 언어</a:t>
            </a:r>
            <a:endParaRPr lang="en-US" altLang="ko-KR" dirty="0"/>
          </a:p>
          <a:p>
            <a:pPr lvl="1"/>
            <a:r>
              <a:rPr lang="ko-KR" altLang="en-US" dirty="0"/>
              <a:t>단순한 웹 문서에 스타일시트를 적용해야 익숙한 네이버 메인 페이지가 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7" name="그림 6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821E79E-4D0A-BD64-E449-FD800CF25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64904"/>
            <a:ext cx="8496944" cy="298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57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웹 표준 기술과 </a:t>
            </a:r>
            <a:r>
              <a:rPr lang="en-US" altLang="ko-KR" dirty="0"/>
              <a:t>HTML5 </a:t>
            </a:r>
            <a:r>
              <a:rPr lang="ko-KR" altLang="en-US" dirty="0"/>
              <a:t>주요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웹 표준 기술</a:t>
            </a:r>
            <a:r>
              <a:rPr lang="en-US" altLang="ko-KR" b="1" dirty="0"/>
              <a:t> </a:t>
            </a:r>
          </a:p>
          <a:p>
            <a:r>
              <a:rPr lang="ko-KR" altLang="en-US" b="1" dirty="0"/>
              <a:t>자바스크립트</a:t>
            </a:r>
            <a:endParaRPr lang="en-US" altLang="ko-KR" b="1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페이지에서 사용자 반응 등을 처리하는 스크립트를 작성하는 언어</a:t>
            </a:r>
            <a:endParaRPr lang="en-US" altLang="ko-KR" dirty="0"/>
          </a:p>
          <a:p>
            <a:pPr lvl="1"/>
            <a:r>
              <a:rPr lang="en-US" altLang="ko-KR" dirty="0"/>
              <a:t>ECMA(</a:t>
            </a:r>
            <a:r>
              <a:rPr lang="ko-KR" altLang="en-US" dirty="0"/>
              <a:t>유럽 컴퓨터제조협회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ECMAScript </a:t>
            </a:r>
            <a:r>
              <a:rPr lang="ko-KR" altLang="en-US" dirty="0"/>
              <a:t>표준 만들었고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		</a:t>
            </a:r>
            <a:r>
              <a:rPr lang="ko-KR" altLang="en-US" dirty="0"/>
              <a:t>이후 자바스크립트의 표준 명칭은 </a:t>
            </a:r>
            <a:r>
              <a:rPr lang="en-US" altLang="ko-KR" dirty="0"/>
              <a:t>ECMAScript</a:t>
            </a:r>
            <a:r>
              <a:rPr lang="ko-KR" altLang="en-US" dirty="0"/>
              <a:t>가 됨</a:t>
            </a:r>
            <a:endParaRPr lang="en-US" altLang="ko-KR" dirty="0"/>
          </a:p>
          <a:p>
            <a:pPr lvl="1"/>
            <a:r>
              <a:rPr lang="ko-KR" altLang="en-US" dirty="0"/>
              <a:t>움직이는 웹 페이지를 만들거나 사용자 반응을 처리할 수 있음</a:t>
            </a:r>
            <a:endParaRPr lang="en-US" altLang="ko-KR" dirty="0"/>
          </a:p>
          <a:p>
            <a:pPr lvl="1"/>
            <a:r>
              <a:rPr lang="ko-KR" altLang="en-US" dirty="0"/>
              <a:t>클라이언트 웹 개발을 위해 만들어졌지만 서버 개발</a:t>
            </a:r>
            <a:r>
              <a:rPr lang="en-US" altLang="ko-KR" dirty="0"/>
              <a:t>, </a:t>
            </a:r>
            <a:r>
              <a:rPr lang="ko-KR" altLang="en-US" dirty="0"/>
              <a:t>로봇 개발에도 사용</a:t>
            </a:r>
            <a:endParaRPr lang="en-US" altLang="ko-KR" dirty="0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2C92187-E1D2-34E1-F28A-ABBDC512F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4293096"/>
            <a:ext cx="76962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67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웹 표준 기술과 </a:t>
            </a:r>
            <a:r>
              <a:rPr lang="en-US" altLang="ko-KR" dirty="0"/>
              <a:t>HTML5 </a:t>
            </a:r>
            <a:r>
              <a:rPr lang="ko-KR" altLang="en-US" dirty="0"/>
              <a:t>주요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2. HTML5 </a:t>
            </a:r>
            <a:r>
              <a:rPr lang="ko-KR" altLang="en-US" b="1" dirty="0"/>
              <a:t>주요 기능</a:t>
            </a:r>
            <a:r>
              <a:rPr lang="en-US" altLang="ko-KR" b="1" dirty="0"/>
              <a:t> </a:t>
            </a:r>
          </a:p>
          <a:p>
            <a:r>
              <a:rPr lang="ko-KR" altLang="en-US" b="1" dirty="0"/>
              <a:t>멀티미디어</a:t>
            </a:r>
            <a:r>
              <a:rPr lang="en-US" altLang="ko-KR" b="1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플러그인 없이 음악</a:t>
            </a:r>
            <a:r>
              <a:rPr lang="en-US" altLang="ko-KR" dirty="0"/>
              <a:t>,</a:t>
            </a:r>
            <a:r>
              <a:rPr lang="ko-KR" altLang="en-US" dirty="0"/>
              <a:t> 동영상을 재생할 수 있게 됨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b="1" dirty="0"/>
              <a:t>그래픽 </a:t>
            </a:r>
            <a:r>
              <a:rPr lang="en-US" altLang="ko-KR" dirty="0"/>
              <a:t>:</a:t>
            </a:r>
            <a:r>
              <a:rPr lang="en-US" altLang="ko-KR" b="1" dirty="0"/>
              <a:t> </a:t>
            </a:r>
            <a:r>
              <a:rPr lang="ko-KR" altLang="en-US" dirty="0"/>
              <a:t>하드웨어의 가속을 받아 </a:t>
            </a:r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차원 그래픽을 구현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 그래픽 구현 방법</a:t>
            </a:r>
            <a:endParaRPr lang="en-US" altLang="ko-KR" dirty="0"/>
          </a:p>
          <a:p>
            <a:pPr marL="1308100" lvl="2" indent="-342900">
              <a:buFont typeface="+mj-ea"/>
              <a:buAutoNum type="circleNumDbPlain"/>
            </a:pPr>
            <a:r>
              <a:rPr lang="en-US" altLang="ko-KR" dirty="0"/>
              <a:t>HTML </a:t>
            </a:r>
            <a:r>
              <a:rPr lang="ko-KR" altLang="en-US" dirty="0"/>
              <a:t>태그를 사용해 </a:t>
            </a:r>
            <a:r>
              <a:rPr lang="en-US" altLang="ko-KR" dirty="0"/>
              <a:t>2</a:t>
            </a:r>
            <a:r>
              <a:rPr lang="ko-KR" altLang="en-US" dirty="0"/>
              <a:t>차원 벡터 그래픽을 구현</a:t>
            </a:r>
            <a:endParaRPr lang="en-US" altLang="ko-KR" dirty="0"/>
          </a:p>
          <a:p>
            <a:pPr marL="1308100" lvl="2" indent="-342900">
              <a:buFont typeface="+mj-ea"/>
              <a:buAutoNum type="circleNumDbPlain"/>
            </a:pPr>
            <a:r>
              <a:rPr lang="ko-KR" altLang="en-US" dirty="0"/>
              <a:t>자바스크립트 캔버스를 사용해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래스터</a:t>
            </a:r>
            <a:r>
              <a:rPr lang="ko-KR" altLang="en-US" dirty="0"/>
              <a:t> 그래픽 구현</a:t>
            </a:r>
            <a:endParaRPr lang="en-US" altLang="ko-KR" dirty="0"/>
          </a:p>
          <a:p>
            <a:pPr marL="412750" lvl="1"/>
            <a:r>
              <a:rPr lang="en-US" altLang="ko-KR" dirty="0"/>
              <a:t>3</a:t>
            </a:r>
            <a:r>
              <a:rPr lang="ko-KR" altLang="en-US" dirty="0"/>
              <a:t>차원 그래픽 구현 방법</a:t>
            </a:r>
            <a:endParaRPr lang="en-US" altLang="ko-KR" dirty="0"/>
          </a:p>
          <a:p>
            <a:pPr marL="1365250" lvl="2" indent="-342900">
              <a:buFont typeface="+mj-ea"/>
              <a:buAutoNum type="circleNumDbPlain"/>
            </a:pPr>
            <a:r>
              <a:rPr lang="en-US" altLang="ko-KR" dirty="0"/>
              <a:t>CSS3</a:t>
            </a:r>
            <a:r>
              <a:rPr lang="ko-KR" altLang="en-US" dirty="0"/>
              <a:t>를 사용해 </a:t>
            </a:r>
            <a:r>
              <a:rPr lang="en-US" altLang="ko-KR" dirty="0"/>
              <a:t>3</a:t>
            </a:r>
            <a:r>
              <a:rPr lang="ko-KR" altLang="en-US" dirty="0"/>
              <a:t>차원 그래픽 구현</a:t>
            </a:r>
            <a:endParaRPr lang="en-US" altLang="ko-KR" dirty="0"/>
          </a:p>
          <a:p>
            <a:pPr marL="1365250" lvl="2" indent="-342900">
              <a:buFont typeface="+mj-ea"/>
              <a:buAutoNum type="circleNumDbPlain"/>
            </a:pPr>
            <a:r>
              <a:rPr lang="ko-KR" altLang="en-US" dirty="0"/>
              <a:t>자바스크립트 </a:t>
            </a:r>
            <a:r>
              <a:rPr lang="en-US" altLang="ko-KR" dirty="0"/>
              <a:t>WebGL</a:t>
            </a:r>
            <a:r>
              <a:rPr lang="ko-KR" altLang="en-US" dirty="0"/>
              <a:t>을 사용해 </a:t>
            </a:r>
            <a:r>
              <a:rPr lang="en-US" altLang="ko-KR" dirty="0"/>
              <a:t>3</a:t>
            </a:r>
            <a:r>
              <a:rPr lang="ko-KR" altLang="en-US" dirty="0"/>
              <a:t>차원 그래픽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3764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암초, 스크린샷, 물이(가) 표시된 사진&#10;&#10;자동 생성된 설명">
            <a:extLst>
              <a:ext uri="{FF2B5EF4-FFF2-40B4-BE49-F238E27FC236}">
                <a16:creationId xmlns:a16="http://schemas.microsoft.com/office/drawing/2014/main" id="{54959E2D-944C-5629-8E2D-1D2156ADD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" y="2746383"/>
            <a:ext cx="5865216" cy="38766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웹 표준 기술과 </a:t>
            </a:r>
            <a:r>
              <a:rPr lang="en-US" altLang="ko-KR" dirty="0"/>
              <a:t>HTML5 </a:t>
            </a:r>
            <a:r>
              <a:rPr lang="ko-KR" altLang="en-US" dirty="0"/>
              <a:t>주요 기능</a:t>
            </a:r>
          </a:p>
        </p:txBody>
      </p:sp>
      <p:pic>
        <p:nvPicPr>
          <p:cNvPr id="4" name="내용 개체 틀 3" descr="텍스트, 구름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0A969CD7-ED2F-8218-565B-D8A33C307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243" y="764705"/>
            <a:ext cx="5865216" cy="3744416"/>
          </a:xfrm>
        </p:spPr>
      </p:pic>
    </p:spTree>
    <p:extLst>
      <p:ext uri="{BB962C8B-B14F-4D97-AF65-F5344CB8AC3E}">
        <p14:creationId xmlns:p14="http://schemas.microsoft.com/office/powerpoint/2010/main" val="2763695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웹 표준 기술과 </a:t>
            </a:r>
            <a:r>
              <a:rPr lang="en-US" altLang="ko-KR" dirty="0"/>
              <a:t>HTML5 </a:t>
            </a:r>
            <a:r>
              <a:rPr lang="ko-KR" altLang="en-US" dirty="0"/>
              <a:t>주요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2. HTML5 </a:t>
            </a:r>
            <a:r>
              <a:rPr lang="ko-KR" altLang="en-US" b="1" dirty="0"/>
              <a:t>주요 기능</a:t>
            </a:r>
            <a:r>
              <a:rPr lang="en-US" altLang="ko-KR" b="1" dirty="0"/>
              <a:t> </a:t>
            </a:r>
          </a:p>
          <a:p>
            <a:r>
              <a:rPr lang="ko-KR" altLang="en-US" b="1" dirty="0"/>
              <a:t>통신 </a:t>
            </a:r>
            <a:r>
              <a:rPr lang="en-US" altLang="ko-KR" dirty="0"/>
              <a:t>: </a:t>
            </a:r>
            <a:r>
              <a:rPr lang="ko-KR" altLang="en-US" dirty="0"/>
              <a:t>서버와 소켓 통신을 할 수 있음</a:t>
            </a:r>
            <a:endParaRPr lang="en-US" altLang="ko-KR" dirty="0"/>
          </a:p>
          <a:p>
            <a:pPr lvl="1"/>
            <a:r>
              <a:rPr lang="ko-KR" altLang="en-US" dirty="0"/>
              <a:t>서버와 실시간으로 쌍방향 통신하여 웹에서 실시간 채팅</a:t>
            </a:r>
            <a:r>
              <a:rPr lang="en-US" altLang="ko-KR" dirty="0"/>
              <a:t>, </a:t>
            </a:r>
            <a:r>
              <a:rPr lang="ko-KR" altLang="en-US" dirty="0"/>
              <a:t>온라인 게임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 descr="스크린샷, 멀티미디어 소프트웨어, 그래픽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0809D669-38DD-C700-DDCE-61C03778F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58" y="2059488"/>
            <a:ext cx="6640284" cy="43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웹의 개념과 특징을 이해합니다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웹의 동작 원리를 이해합니다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대표적인 웹 표준 기술인 </a:t>
            </a:r>
            <a:r>
              <a:rPr lang="en-US" altLang="ko-KR" dirty="0"/>
              <a:t>HTML5, CSS3, </a:t>
            </a:r>
            <a:r>
              <a:rPr lang="ko-KR" altLang="en-US" dirty="0"/>
              <a:t>자바스크립트의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개념과 특징을 이해합니다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웹 프로그래밍 개발 환경을 구축합니다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4618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/>
              <a:t>웹 표준 기술과 </a:t>
            </a:r>
            <a:r>
              <a:rPr lang="en-US" altLang="ko-KR" dirty="0"/>
              <a:t>HTML5 </a:t>
            </a:r>
            <a:r>
              <a:rPr lang="ko-KR" altLang="en-US" dirty="0"/>
              <a:t>주요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2. HTML5 </a:t>
            </a:r>
            <a:r>
              <a:rPr lang="ko-KR" altLang="en-US" b="1" dirty="0"/>
              <a:t>주요 기능</a:t>
            </a:r>
            <a:r>
              <a:rPr lang="en-US" altLang="ko-KR" b="1" dirty="0"/>
              <a:t> </a:t>
            </a:r>
          </a:p>
          <a:p>
            <a:r>
              <a:rPr lang="ko-KR" altLang="en-US" b="1" dirty="0"/>
              <a:t>장치 접근</a:t>
            </a:r>
            <a:endParaRPr lang="en-US" altLang="ko-KR" b="1" dirty="0"/>
          </a:p>
          <a:p>
            <a:pPr lvl="1"/>
            <a:r>
              <a:rPr lang="ko-KR" altLang="en-US" dirty="0"/>
              <a:t>장치 정보</a:t>
            </a:r>
            <a:r>
              <a:rPr lang="en-US" altLang="ko-KR" dirty="0"/>
              <a:t>(</a:t>
            </a:r>
            <a:r>
              <a:rPr lang="ko-KR" altLang="en-US" dirty="0"/>
              <a:t>배터리 잔량</a:t>
            </a:r>
            <a:r>
              <a:rPr lang="en-US" altLang="ko-KR" dirty="0"/>
              <a:t>, </a:t>
            </a:r>
            <a:r>
              <a:rPr lang="ko-KR" altLang="en-US" dirty="0"/>
              <a:t>현재 위치</a:t>
            </a:r>
            <a:r>
              <a:rPr lang="en-US" altLang="ko-KR" dirty="0"/>
              <a:t>)</a:t>
            </a:r>
            <a:r>
              <a:rPr lang="ko-KR" altLang="en-US" dirty="0"/>
              <a:t> 가져오거나 장치 기능</a:t>
            </a:r>
            <a:r>
              <a:rPr lang="en-US" altLang="ko-KR" dirty="0"/>
              <a:t>(</a:t>
            </a:r>
            <a:r>
              <a:rPr lang="ko-KR" altLang="en-US" dirty="0"/>
              <a:t>알람 등</a:t>
            </a:r>
            <a:r>
              <a:rPr lang="en-US" altLang="ko-KR" dirty="0"/>
              <a:t>)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b="1" dirty="0"/>
              <a:t>오프라인 및 저장소</a:t>
            </a:r>
            <a:endParaRPr lang="en-US" altLang="ko-KR" b="1" dirty="0"/>
          </a:p>
          <a:p>
            <a:pPr lvl="1"/>
            <a:r>
              <a:rPr lang="ko-KR" altLang="en-US" dirty="0"/>
              <a:t>인터넷이 연결되지 않은 상태에서도 응용 프로그램을 </a:t>
            </a:r>
            <a:r>
              <a:rPr lang="ko-KR" altLang="en-US" dirty="0" err="1"/>
              <a:t>동작시킴</a:t>
            </a:r>
            <a:endParaRPr lang="en-US" altLang="ko-KR" dirty="0"/>
          </a:p>
          <a:p>
            <a:pPr lvl="1"/>
            <a:r>
              <a:rPr lang="ko-KR" altLang="en-US" dirty="0"/>
              <a:t>크롬 </a:t>
            </a:r>
            <a:r>
              <a:rPr lang="en-US" altLang="ko-KR" dirty="0"/>
              <a:t>OS : </a:t>
            </a:r>
            <a:r>
              <a:rPr lang="ko-KR" altLang="en-US" dirty="0"/>
              <a:t>구글에서 리눅스와 크롬 기반으로 만든 운영체제</a:t>
            </a:r>
            <a:endParaRPr lang="en-US" altLang="ko-KR" dirty="0"/>
          </a:p>
          <a:p>
            <a:pPr lvl="2"/>
            <a:r>
              <a:rPr lang="en-US" altLang="ko-KR" dirty="0"/>
              <a:t>HTML5 </a:t>
            </a:r>
            <a:r>
              <a:rPr lang="ko-KR" altLang="en-US" dirty="0"/>
              <a:t>기반 프로그램을 중심으로 사용하는 운영체제</a:t>
            </a:r>
            <a:endParaRPr lang="en-US" altLang="ko-KR" dirty="0"/>
          </a:p>
        </p:txBody>
      </p:sp>
      <p:pic>
        <p:nvPicPr>
          <p:cNvPr id="5" name="그림 4" descr="전자제품, 텍스트, 노트북, 출력 장치이(가) 표시된 사진&#10;&#10;자동 생성된 설명">
            <a:extLst>
              <a:ext uri="{FF2B5EF4-FFF2-40B4-BE49-F238E27FC236}">
                <a16:creationId xmlns:a16="http://schemas.microsoft.com/office/drawing/2014/main" id="{5E07B72D-CDBC-0ABD-B57E-DF2E99BD0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632" y="4005064"/>
            <a:ext cx="3444736" cy="251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5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04 </a:t>
            </a:r>
            <a:r>
              <a:rPr lang="ko-KR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웹 표준 기술과 </a:t>
            </a:r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HTML5 </a:t>
            </a:r>
            <a:r>
              <a:rPr lang="ko-KR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주요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2. HTML5 </a:t>
            </a:r>
            <a:r>
              <a:rPr lang="ko-KR" altLang="en-US" b="1" dirty="0"/>
              <a:t>주요 기능</a:t>
            </a:r>
            <a:r>
              <a:rPr lang="en-US" altLang="ko-KR" b="1" dirty="0"/>
              <a:t> </a:t>
            </a:r>
          </a:p>
          <a:p>
            <a:r>
              <a:rPr lang="ko-KR" altLang="en-US" b="1" dirty="0" err="1"/>
              <a:t>시맨틱</a:t>
            </a:r>
            <a:endParaRPr lang="en-US" altLang="ko-KR" b="1" dirty="0"/>
          </a:p>
          <a:p>
            <a:pPr lvl="1"/>
            <a:r>
              <a:rPr lang="en-US" altLang="ko-KR" dirty="0"/>
              <a:t>HTML5 </a:t>
            </a:r>
            <a:r>
              <a:rPr lang="ko-KR" altLang="en-US" dirty="0"/>
              <a:t>표준에서는 </a:t>
            </a:r>
            <a:r>
              <a:rPr lang="ko-KR" altLang="en-US" dirty="0" err="1"/>
              <a:t>시맨틱</a:t>
            </a:r>
            <a:r>
              <a:rPr lang="ko-KR" altLang="en-US" dirty="0"/>
              <a:t> 태그를 새로 추가</a:t>
            </a:r>
            <a:endParaRPr lang="en-US" altLang="ko-KR" dirty="0"/>
          </a:p>
          <a:p>
            <a:pPr lvl="1"/>
            <a:r>
              <a:rPr lang="ko-KR" altLang="en-US" b="1" dirty="0" err="1"/>
              <a:t>시맨틱</a:t>
            </a:r>
            <a:r>
              <a:rPr lang="ko-KR" altLang="en-US" b="1" dirty="0"/>
              <a:t> 웹</a:t>
            </a:r>
            <a:r>
              <a:rPr lang="en-US" altLang="ko-KR" b="1" dirty="0"/>
              <a:t>(Semantic web)</a:t>
            </a:r>
            <a:r>
              <a:rPr lang="en-US" altLang="ko-KR" dirty="0"/>
              <a:t> : </a:t>
            </a:r>
            <a:r>
              <a:rPr lang="ko-KR" altLang="en-US" dirty="0"/>
              <a:t>검색 엔진 같은 프로그램이 정보를 분석하고 자료를 검색하고 처리해서 제공하는 지능형 웹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b="1" dirty="0"/>
              <a:t>CSS3 </a:t>
            </a:r>
            <a:r>
              <a:rPr lang="ko-KR" altLang="en-US" b="1" dirty="0"/>
              <a:t>스타일시트</a:t>
            </a:r>
            <a:r>
              <a:rPr lang="ko-KR" altLang="en-US" dirty="0"/>
              <a:t> </a:t>
            </a:r>
            <a:r>
              <a:rPr lang="en-US" altLang="ko-KR" dirty="0"/>
              <a:t>: CSS3 </a:t>
            </a:r>
            <a:r>
              <a:rPr lang="ko-KR" altLang="en-US" dirty="0"/>
              <a:t>스타일시트를 완벽하게 지원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변환</a:t>
            </a:r>
            <a:r>
              <a:rPr lang="en-US" altLang="ko-KR" dirty="0"/>
              <a:t>, </a:t>
            </a:r>
            <a:r>
              <a:rPr lang="ko-KR" altLang="en-US" dirty="0"/>
              <a:t>애니메이션 효과를 적용할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66641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04 </a:t>
            </a:r>
            <a:r>
              <a:rPr lang="ko-KR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웹 표준 기술과 </a:t>
            </a:r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HTML5 </a:t>
            </a:r>
            <a:r>
              <a:rPr lang="ko-KR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주요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2. HTML5 </a:t>
            </a:r>
            <a:r>
              <a:rPr lang="ko-KR" altLang="en-US" b="1" dirty="0"/>
              <a:t>주요 기능</a:t>
            </a:r>
            <a:r>
              <a:rPr lang="en-US" altLang="ko-KR" b="1" dirty="0"/>
              <a:t> </a:t>
            </a:r>
          </a:p>
          <a:p>
            <a:r>
              <a:rPr lang="ko-KR" altLang="en-US" b="1" dirty="0"/>
              <a:t>웹의 성능 극대화 및 통합</a:t>
            </a:r>
            <a:endParaRPr lang="en-US" altLang="ko-KR" b="1" dirty="0"/>
          </a:p>
          <a:p>
            <a:pPr lvl="1"/>
            <a:r>
              <a:rPr lang="ko-KR" altLang="en-US" dirty="0"/>
              <a:t>웹 워커를 이용하면 사용자 화면을 멈추지 않으면서 연산 처리할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정리 </a:t>
            </a:r>
            <a:r>
              <a:rPr lang="en-US" altLang="ko-KR" dirty="0"/>
              <a:t>: HTML5</a:t>
            </a:r>
            <a:r>
              <a:rPr lang="ko-KR" altLang="en-US" dirty="0"/>
              <a:t>는 다양한 기능을 추가하면서 일반 데스크톱 응용 프로그램을 만들 수 있을 정도로 발전</a:t>
            </a:r>
            <a:endParaRPr lang="en-US" altLang="ko-KR" dirty="0"/>
          </a:p>
          <a:p>
            <a:pPr lvl="1"/>
            <a:r>
              <a:rPr lang="en-US" altLang="ko-KR" dirty="0"/>
              <a:t>HTML5 </a:t>
            </a:r>
            <a:r>
              <a:rPr lang="ko-KR" altLang="en-US" dirty="0"/>
              <a:t>표준을 적용한 웹 브라우저를 통해 간단한 워드 작업을 하거나 게임을 즐길 수 있음</a:t>
            </a:r>
          </a:p>
        </p:txBody>
      </p:sp>
    </p:spTree>
    <p:extLst>
      <p:ext uri="{BB962C8B-B14F-4D97-AF65-F5344CB8AC3E}">
        <p14:creationId xmlns:p14="http://schemas.microsoft.com/office/powerpoint/2010/main" val="2671569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534" y="2492896"/>
            <a:ext cx="838893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05</a:t>
            </a:r>
          </a:p>
          <a:p>
            <a:pPr algn="ctr"/>
            <a:r>
              <a:rPr lang="en-US" altLang="ko-KR" sz="4000" b="1" dirty="0">
                <a:latin typeface="+mn-ea"/>
                <a:ea typeface="+mn-ea"/>
              </a:rPr>
              <a:t>HTML5</a:t>
            </a:r>
            <a:r>
              <a:rPr lang="ko-KR" altLang="en-US" sz="4000" b="1" dirty="0">
                <a:latin typeface="+mn-ea"/>
                <a:ea typeface="+mn-ea"/>
              </a:rPr>
              <a:t>를 공부하면 좋은 이유</a:t>
            </a:r>
          </a:p>
        </p:txBody>
      </p:sp>
    </p:spTree>
    <p:extLst>
      <p:ext uri="{BB962C8B-B14F-4D97-AF65-F5344CB8AC3E}">
        <p14:creationId xmlns:p14="http://schemas.microsoft.com/office/powerpoint/2010/main" val="675896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05 </a:t>
            </a:r>
            <a:r>
              <a:rPr lang="en-US" altLang="ko-KR" dirty="0">
                <a:solidFill>
                  <a:srgbClr val="000000"/>
                </a:solidFill>
              </a:rPr>
              <a:t>HTML5</a:t>
            </a:r>
            <a:r>
              <a:rPr lang="ko-KR" altLang="en-US" dirty="0">
                <a:solidFill>
                  <a:srgbClr val="000000"/>
                </a:solidFill>
              </a:rPr>
              <a:t>를 공부하면 좋은 이유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장치마다 운영체제가 달라도 웹에서 작동하는 프로그램은 모든 장치에서 사용할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애플리케이션 수준의 웹 페이지를 만들 수 있다</a:t>
            </a:r>
            <a:endParaRPr lang="en-US" altLang="ko-KR" b="1" dirty="0"/>
          </a:p>
          <a:p>
            <a:pPr lvl="1"/>
            <a:r>
              <a:rPr lang="ko-KR" altLang="en-US" dirty="0"/>
              <a:t>다음 금융</a:t>
            </a:r>
            <a:r>
              <a:rPr lang="en-US" altLang="ko-KR" dirty="0"/>
              <a:t>,</a:t>
            </a:r>
            <a:r>
              <a:rPr lang="ko-KR" altLang="en-US" dirty="0"/>
              <a:t> 네이버 뉴스의 모바일 웹 페이지는 일반 애플리케이션처럼 동작</a:t>
            </a:r>
          </a:p>
        </p:txBody>
      </p:sp>
      <p:pic>
        <p:nvPicPr>
          <p:cNvPr id="5" name="그림 4" descr="텍스트, 스크린샷, 웹 페이지, 소프트웨어이(가) 표시된 사진&#10;&#10;자동 생성된 설명">
            <a:extLst>
              <a:ext uri="{FF2B5EF4-FFF2-40B4-BE49-F238E27FC236}">
                <a16:creationId xmlns:a16="http://schemas.microsoft.com/office/drawing/2014/main" id="{F17E3B01-4FF3-55C8-56DB-D452782A7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780928"/>
            <a:ext cx="4896544" cy="38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74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05 </a:t>
            </a:r>
            <a:r>
              <a:rPr lang="en-US" altLang="ko-KR" dirty="0">
                <a:solidFill>
                  <a:srgbClr val="000000"/>
                </a:solidFill>
              </a:rPr>
              <a:t>HTML5</a:t>
            </a:r>
            <a:r>
              <a:rPr lang="ko-KR" altLang="en-US" dirty="0">
                <a:solidFill>
                  <a:srgbClr val="000000"/>
                </a:solidFill>
              </a:rPr>
              <a:t>를 공부하면 좋은 이유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2D96923-2B23-B2E5-1A62-BD6191935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764704"/>
            <a:ext cx="8363272" cy="5361459"/>
          </a:xfrm>
        </p:spPr>
        <p:txBody>
          <a:bodyPr/>
          <a:lstStyle/>
          <a:p>
            <a:r>
              <a:rPr lang="ko-KR" altLang="en-US" b="1" dirty="0"/>
              <a:t>데스크톱 애플리케이션을 만들 수 있다</a:t>
            </a:r>
            <a:endParaRPr lang="en-US" altLang="ko-KR" b="1" dirty="0"/>
          </a:p>
          <a:p>
            <a:pPr lvl="1"/>
            <a:r>
              <a:rPr lang="ko-KR" altLang="en-US" b="1" dirty="0"/>
              <a:t>일렉트론</a:t>
            </a:r>
            <a:r>
              <a:rPr lang="ko-KR" altLang="en-US" dirty="0"/>
              <a:t> </a:t>
            </a:r>
            <a:r>
              <a:rPr lang="en-US" altLang="ko-KR" dirty="0"/>
              <a:t>: HTML5 </a:t>
            </a:r>
            <a:r>
              <a:rPr lang="ko-KR" altLang="en-US" dirty="0"/>
              <a:t>기반의 데스크톱 애플리케이션 개발 엔진</a:t>
            </a:r>
            <a:endParaRPr lang="en-US" altLang="ko-KR" dirty="0"/>
          </a:p>
          <a:p>
            <a:pPr lvl="2"/>
            <a:r>
              <a:rPr lang="ko-KR" altLang="en-US" dirty="0"/>
              <a:t>마이크로소프트에서 스카이프</a:t>
            </a:r>
            <a:r>
              <a:rPr lang="en-US" altLang="ko-KR" dirty="0"/>
              <a:t>, </a:t>
            </a:r>
            <a:r>
              <a:rPr lang="ko-KR" altLang="en-US" dirty="0"/>
              <a:t>비주얼 스튜디오 코드 개발에 사용</a:t>
            </a:r>
            <a:endParaRPr lang="en-US" altLang="ko-KR" dirty="0"/>
          </a:p>
          <a:p>
            <a:pPr lvl="2"/>
            <a:r>
              <a:rPr lang="ko-KR" altLang="en-US" dirty="0" err="1"/>
              <a:t>깃허브</a:t>
            </a:r>
            <a:r>
              <a:rPr lang="en-US" altLang="ko-KR" dirty="0"/>
              <a:t>(GitHub), </a:t>
            </a:r>
            <a:r>
              <a:rPr lang="ko-KR" altLang="en-US" dirty="0" err="1"/>
              <a:t>디스코드</a:t>
            </a:r>
            <a:r>
              <a:rPr lang="en-US" altLang="ko-KR" dirty="0"/>
              <a:t>(Discord), </a:t>
            </a:r>
            <a:r>
              <a:rPr lang="ko-KR" altLang="en-US" dirty="0" err="1"/>
              <a:t>슬랙</a:t>
            </a:r>
            <a:r>
              <a:rPr lang="en-US" altLang="ko-KR" dirty="0"/>
              <a:t>(Slack), </a:t>
            </a:r>
            <a:r>
              <a:rPr lang="ko-KR" altLang="en-US" dirty="0"/>
              <a:t>고스트</a:t>
            </a:r>
            <a:r>
              <a:rPr lang="en-US" altLang="ko-KR" dirty="0"/>
              <a:t>(Ghost), </a:t>
            </a:r>
            <a:r>
              <a:rPr lang="ko-KR" altLang="en-US" dirty="0"/>
              <a:t>워드프레스</a:t>
            </a:r>
            <a:r>
              <a:rPr lang="en-US" altLang="ko-KR" dirty="0"/>
              <a:t>(WordPress)</a:t>
            </a:r>
            <a:r>
              <a:rPr lang="ko-KR" altLang="en-US" dirty="0"/>
              <a:t>에서도 데스크톱 애플리케이션 만들 때 일렉트론을 활용함</a:t>
            </a:r>
          </a:p>
        </p:txBody>
      </p:sp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40799F4-6041-6B2A-B9C2-7B947AD763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8"/>
          <a:stretch/>
        </p:blipFill>
        <p:spPr>
          <a:xfrm>
            <a:off x="1251858" y="2636912"/>
            <a:ext cx="6640284" cy="409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4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3C7308-45D8-4E34-F19F-4E77BCB0C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7" y="764704"/>
            <a:ext cx="8569647" cy="5361459"/>
          </a:xfrm>
        </p:spPr>
        <p:txBody>
          <a:bodyPr/>
          <a:lstStyle/>
          <a:p>
            <a:r>
              <a:rPr lang="ko-KR" altLang="en-US" b="1" dirty="0" err="1"/>
              <a:t>리액트</a:t>
            </a:r>
            <a:r>
              <a:rPr lang="ko-KR" altLang="en-US" b="1" dirty="0"/>
              <a:t> 네이티브를 사용해 모바일 애플리케이션을 만들 수 있다</a:t>
            </a:r>
            <a:endParaRPr lang="en-US" altLang="ko-KR" b="1" dirty="0"/>
          </a:p>
          <a:p>
            <a:pPr lvl="1"/>
            <a:r>
              <a:rPr lang="ko-KR" altLang="en-US" b="1" dirty="0" err="1"/>
              <a:t>리액트</a:t>
            </a:r>
            <a:r>
              <a:rPr lang="ko-KR" altLang="en-US" b="1" dirty="0"/>
              <a:t> 네이티브</a:t>
            </a:r>
            <a:r>
              <a:rPr lang="en-US" altLang="ko-KR" b="1" dirty="0"/>
              <a:t>(React Native)</a:t>
            </a:r>
            <a:r>
              <a:rPr lang="ko-KR" altLang="en-US" b="1" dirty="0"/>
              <a:t> </a:t>
            </a:r>
            <a:r>
              <a:rPr lang="en-US" altLang="ko-KR" dirty="0"/>
              <a:t>: HTML5</a:t>
            </a:r>
            <a:r>
              <a:rPr lang="ko-KR" altLang="en-US" dirty="0"/>
              <a:t>로 개발했을 때 내부적으로 안드로이드와 아이폰에 맞는 네이티브 코드로 변환되어 </a:t>
            </a:r>
            <a:r>
              <a:rPr lang="ko-KR" altLang="en-US" dirty="0" err="1"/>
              <a:t>폰갭의</a:t>
            </a:r>
            <a:r>
              <a:rPr lang="ko-KR" altLang="en-US" dirty="0"/>
              <a:t> 성능 문제를 해결함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b="1" dirty="0"/>
              <a:t>크로스 플랫폼 개발 </a:t>
            </a:r>
            <a:r>
              <a:rPr lang="en-US" altLang="ko-KR" dirty="0"/>
              <a:t>: </a:t>
            </a:r>
            <a:r>
              <a:rPr lang="ko-KR" altLang="en-US" dirty="0"/>
              <a:t>한 번 개발해서 여러 장치</a:t>
            </a:r>
            <a:r>
              <a:rPr lang="en-US" altLang="ko-KR" dirty="0"/>
              <a:t>(</a:t>
            </a:r>
            <a:r>
              <a:rPr lang="ko-KR" altLang="en-US" dirty="0"/>
              <a:t>플랫폼</a:t>
            </a:r>
            <a:r>
              <a:rPr lang="en-US" altLang="ko-KR" dirty="0"/>
              <a:t>)</a:t>
            </a:r>
            <a:r>
              <a:rPr lang="ko-KR" altLang="en-US" dirty="0"/>
              <a:t>에 대응</a:t>
            </a:r>
            <a:endParaRPr lang="en-US" altLang="ko-KR" dirty="0"/>
          </a:p>
          <a:p>
            <a:pPr lvl="2"/>
            <a:r>
              <a:rPr lang="ko-KR" altLang="en-US" dirty="0"/>
              <a:t>개발 비용 크게 감소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05 </a:t>
            </a:r>
            <a:r>
              <a:rPr lang="en-US" altLang="ko-KR" dirty="0">
                <a:solidFill>
                  <a:srgbClr val="000000"/>
                </a:solidFill>
              </a:rPr>
              <a:t>HTML5</a:t>
            </a:r>
            <a:r>
              <a:rPr lang="ko-KR" altLang="en-US" dirty="0">
                <a:solidFill>
                  <a:srgbClr val="000000"/>
                </a:solidFill>
              </a:rPr>
              <a:t>를 공부하면 좋은 이유</a:t>
            </a:r>
            <a:endParaRPr lang="ko-KR" altLang="en-US" dirty="0"/>
          </a:p>
        </p:txBody>
      </p:sp>
      <p:pic>
        <p:nvPicPr>
          <p:cNvPr id="5" name="그림 4" descr="텍스트, 스크린샷, 폰트, 상징이(가) 표시된 사진&#10;&#10;자동 생성된 설명">
            <a:extLst>
              <a:ext uri="{FF2B5EF4-FFF2-40B4-BE49-F238E27FC236}">
                <a16:creationId xmlns:a16="http://schemas.microsoft.com/office/drawing/2014/main" id="{1D336E9E-E74D-2AE0-B154-101333387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32856"/>
            <a:ext cx="4608512" cy="33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2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7534" y="2492896"/>
            <a:ext cx="838893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06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실습 환경 구축</a:t>
            </a:r>
          </a:p>
        </p:txBody>
      </p:sp>
    </p:spTree>
    <p:extLst>
      <p:ext uri="{BB962C8B-B14F-4D97-AF65-F5344CB8AC3E}">
        <p14:creationId xmlns:p14="http://schemas.microsoft.com/office/powerpoint/2010/main" val="1556321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06 </a:t>
            </a:r>
            <a:r>
              <a:rPr lang="ko-KR" altLang="en-US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실습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실습 환경</a:t>
            </a:r>
            <a:endParaRPr lang="en-US" altLang="ko-KR" dirty="0"/>
          </a:p>
          <a:p>
            <a:pPr lvl="1"/>
            <a:r>
              <a:rPr lang="ko-KR" altLang="en-US" dirty="0"/>
              <a:t>에디터 </a:t>
            </a:r>
            <a:r>
              <a:rPr lang="en-US" altLang="ko-KR" dirty="0"/>
              <a:t>: </a:t>
            </a:r>
            <a:r>
              <a:rPr lang="ko-KR" altLang="en-US" dirty="0"/>
              <a:t>비주얼 스튜디오 코드</a:t>
            </a:r>
            <a:r>
              <a:rPr lang="en-US" altLang="ko-KR" dirty="0"/>
              <a:t>(Visual Studio Code)</a:t>
            </a:r>
          </a:p>
          <a:p>
            <a:pPr lvl="2"/>
            <a:r>
              <a:rPr lang="ko-KR" altLang="en-US" dirty="0"/>
              <a:t>무료이며</a:t>
            </a:r>
            <a:r>
              <a:rPr lang="en-US" altLang="ko-KR" dirty="0"/>
              <a:t>, </a:t>
            </a:r>
            <a:r>
              <a:rPr lang="ko-KR" altLang="en-US" dirty="0"/>
              <a:t>웹 기술만으로 만든 데스크톱 애플리케이션</a:t>
            </a:r>
            <a:endParaRPr lang="en-US" altLang="ko-KR" dirty="0"/>
          </a:p>
          <a:p>
            <a:pPr lvl="2"/>
            <a:r>
              <a:rPr lang="ko-KR" altLang="en-US" dirty="0"/>
              <a:t>현재 웹 개발에서 가장 많이 사용하는 에디터</a:t>
            </a:r>
            <a:endParaRPr lang="en-US" altLang="ko-KR" dirty="0"/>
          </a:p>
          <a:p>
            <a:pPr lvl="1"/>
            <a:r>
              <a:rPr lang="ko-KR" altLang="en-US" dirty="0"/>
              <a:t>웹 브라우저 </a:t>
            </a:r>
            <a:r>
              <a:rPr lang="en-US" altLang="ko-KR" dirty="0"/>
              <a:t>: </a:t>
            </a:r>
            <a:r>
              <a:rPr lang="ko-KR" altLang="en-US" dirty="0"/>
              <a:t>구글 크롬 권장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웹 브라우저 설치</a:t>
            </a:r>
            <a:endParaRPr lang="en-US" altLang="ko-KR" b="1" dirty="0"/>
          </a:p>
          <a:p>
            <a:r>
              <a:rPr lang="ko-KR" altLang="en-US" dirty="0"/>
              <a:t>구글 크롬 사이트 </a:t>
            </a:r>
            <a:r>
              <a:rPr lang="en-US" altLang="ko-KR" dirty="0">
                <a:hlinkClick r:id="rId2"/>
              </a:rPr>
              <a:t>http://www.google.com/chrome</a:t>
            </a:r>
            <a:endParaRPr lang="en-US" altLang="ko-KR" dirty="0"/>
          </a:p>
        </p:txBody>
      </p:sp>
      <p:pic>
        <p:nvPicPr>
          <p:cNvPr id="5" name="그림 4" descr="텍스트, 소프트웨어, 운영 체제, 컴퓨터 아이콘이(가) 표시된 사진&#10;&#10;자동 생성된 설명">
            <a:extLst>
              <a:ext uri="{FF2B5EF4-FFF2-40B4-BE49-F238E27FC236}">
                <a16:creationId xmlns:a16="http://schemas.microsoft.com/office/drawing/2014/main" id="{BA7D3A2A-2FC2-5265-3EDF-44A747782C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933056"/>
            <a:ext cx="6048672" cy="26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82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06 </a:t>
            </a:r>
            <a:r>
              <a:rPr lang="ko-KR" altLang="en-US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실습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에디터 설치와 설정</a:t>
            </a:r>
            <a:endParaRPr lang="en-US" altLang="ko-KR" b="1" dirty="0"/>
          </a:p>
          <a:p>
            <a:r>
              <a:rPr lang="ko-KR" altLang="en-US" dirty="0"/>
              <a:t>비주얼 스튜디오 코드 사이트 </a:t>
            </a:r>
            <a:r>
              <a:rPr lang="en-US" altLang="ko-KR" dirty="0">
                <a:hlinkClick r:id="rId2"/>
              </a:rPr>
              <a:t>http://code.visualstudio.com</a:t>
            </a:r>
            <a:endParaRPr lang="en-US" altLang="ko-KR" b="1" dirty="0"/>
          </a:p>
        </p:txBody>
      </p:sp>
      <p:pic>
        <p:nvPicPr>
          <p:cNvPr id="5" name="그림 4" descr="텍스트, 소프트웨어, 스크린샷, 컴퓨터 아이콘이(가) 표시된 사진&#10;&#10;자동 생성된 설명">
            <a:extLst>
              <a:ext uri="{FF2B5EF4-FFF2-40B4-BE49-F238E27FC236}">
                <a16:creationId xmlns:a16="http://schemas.microsoft.com/office/drawing/2014/main" id="{83E38C05-E546-89F6-4368-845F664DC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56590"/>
            <a:ext cx="7200800" cy="50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77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8" y="2456892"/>
            <a:ext cx="8496944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01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인터넷과 웹 시작</a:t>
            </a:r>
          </a:p>
        </p:txBody>
      </p:sp>
    </p:spTree>
    <p:extLst>
      <p:ext uri="{BB962C8B-B14F-4D97-AF65-F5344CB8AC3E}">
        <p14:creationId xmlns:p14="http://schemas.microsoft.com/office/powerpoint/2010/main" val="2312365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06 </a:t>
            </a:r>
            <a:r>
              <a:rPr lang="ko-KR" altLang="en-US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실습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에디터 설치와 설정</a:t>
            </a:r>
            <a:endParaRPr lang="en-US" altLang="ko-KR" b="1" dirty="0"/>
          </a:p>
          <a:p>
            <a:pPr lvl="1"/>
            <a:r>
              <a:rPr lang="ko-KR" altLang="en-US" dirty="0"/>
              <a:t>영어를 기본으로 제공하므로 한국어 팩을 설치하여 사용</a:t>
            </a:r>
            <a:endParaRPr lang="en-US" altLang="ko-KR" dirty="0"/>
          </a:p>
          <a:p>
            <a:pPr lvl="2" indent="0">
              <a:buNone/>
            </a:pPr>
            <a:r>
              <a:rPr lang="ko-KR" altLang="en-US" dirty="0"/>
              <a:t>➊ 비주얼 스튜디오 코드 왼쪽에서 확장 아이콘을 클릭</a:t>
            </a:r>
            <a:endParaRPr lang="en-US" altLang="ko-KR" dirty="0"/>
          </a:p>
          <a:p>
            <a:pPr lvl="2" indent="0">
              <a:buNone/>
            </a:pPr>
            <a:r>
              <a:rPr lang="en-US" altLang="ko-KR" dirty="0"/>
              <a:t>➋ </a:t>
            </a:r>
            <a:r>
              <a:rPr lang="ko-KR" altLang="en-US" dirty="0"/>
              <a:t>“</a:t>
            </a:r>
            <a:r>
              <a:rPr lang="en-US" altLang="ko-KR" dirty="0"/>
              <a:t>Korean”</a:t>
            </a:r>
            <a:r>
              <a:rPr lang="ko-KR" altLang="en-US" dirty="0"/>
              <a:t> 검색해 “</a:t>
            </a:r>
            <a:r>
              <a:rPr lang="en-US" altLang="ko-KR" dirty="0"/>
              <a:t>Korean Language Pack for Visual Studio Code”</a:t>
            </a:r>
            <a:r>
              <a:rPr lang="ko-KR" altLang="en-US" dirty="0"/>
              <a:t>를 찾아</a:t>
            </a:r>
            <a:endParaRPr lang="en-US" altLang="ko-KR" dirty="0"/>
          </a:p>
          <a:p>
            <a:pPr lvl="2" indent="0">
              <a:buNone/>
            </a:pPr>
            <a:r>
              <a:rPr lang="ko-KR" altLang="en-US" dirty="0"/>
              <a:t>➌ 버튼을 눌러 설치</a:t>
            </a:r>
            <a:endParaRPr lang="en-US" altLang="ko-KR" dirty="0"/>
          </a:p>
          <a:p>
            <a:pPr lvl="1"/>
            <a:r>
              <a:rPr lang="ko-KR" altLang="en-US" dirty="0"/>
              <a:t>설치 완료되면 비주얼 스튜디오 코드를 종료한 후 다시 실행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F2BCC12A-2228-C371-4B62-F6816060A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57" y="2996952"/>
            <a:ext cx="6640286" cy="368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20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FA7EB4B-A15B-B049-E6B2-A1A22AE06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764704"/>
            <a:ext cx="8363272" cy="5361459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에디터 설치와 설정</a:t>
            </a:r>
            <a:endParaRPr lang="en-US" altLang="ko-KR" b="1" dirty="0"/>
          </a:p>
          <a:p>
            <a:pPr lvl="1"/>
            <a:r>
              <a:rPr lang="ko-KR" altLang="en-US" dirty="0"/>
              <a:t>기본 글꼴에는 아시아 언어가 없어 한글 글꼴을 추가</a:t>
            </a:r>
            <a:endParaRPr lang="en-US" altLang="ko-KR" dirty="0"/>
          </a:p>
          <a:p>
            <a:pPr lvl="1"/>
            <a:r>
              <a:rPr lang="ko-KR" altLang="en-US" dirty="0"/>
              <a:t>네이버에서 무료 배포 </a:t>
            </a:r>
            <a:r>
              <a:rPr lang="en-US" altLang="ko-KR" dirty="0"/>
              <a:t>D2Coding (http://github.com/naver/d2codingfont)</a:t>
            </a:r>
          </a:p>
          <a:p>
            <a:pPr lvl="2"/>
            <a:r>
              <a:rPr lang="ko-KR" altLang="en-US" dirty="0"/>
              <a:t>가장 최신 버전 </a:t>
            </a:r>
            <a:r>
              <a:rPr lang="en-US" altLang="ko-KR" dirty="0"/>
              <a:t>ZIP </a:t>
            </a:r>
            <a:r>
              <a:rPr lang="ko-KR" altLang="en-US" dirty="0"/>
              <a:t>파일을 선택하고</a:t>
            </a:r>
            <a:r>
              <a:rPr lang="en-US" altLang="ko-KR" dirty="0"/>
              <a:t>, </a:t>
            </a:r>
            <a:r>
              <a:rPr lang="ko-KR" altLang="en-US" dirty="0"/>
              <a:t>다음 페이지에서 </a:t>
            </a:r>
            <a:r>
              <a:rPr lang="en-US" altLang="ko-KR" dirty="0"/>
              <a:t>&lt;Download&gt;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2"/>
            <a:r>
              <a:rPr lang="ko-KR" altLang="en-US" dirty="0"/>
              <a:t>압축을 풀고 </a:t>
            </a:r>
            <a:r>
              <a:rPr lang="en-US" altLang="ko-KR" dirty="0"/>
              <a:t>D2CodingAll </a:t>
            </a:r>
            <a:r>
              <a:rPr lang="ko-KR" altLang="en-US" dirty="0"/>
              <a:t>폴더에 있는 파일을 실행하고 </a:t>
            </a:r>
            <a:r>
              <a:rPr lang="en-US" altLang="ko-KR" dirty="0"/>
              <a:t>&lt;</a:t>
            </a:r>
            <a:r>
              <a:rPr lang="ko-KR" altLang="en-US" dirty="0"/>
              <a:t>설치</a:t>
            </a:r>
            <a:r>
              <a:rPr lang="en-US" altLang="ko-KR" dirty="0"/>
              <a:t>&gt;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06 </a:t>
            </a:r>
            <a:r>
              <a:rPr lang="ko-KR" altLang="en-US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실습 환경 구축</a:t>
            </a:r>
            <a:endParaRPr lang="ko-KR" altLang="en-US" dirty="0"/>
          </a:p>
        </p:txBody>
      </p:sp>
      <p:pic>
        <p:nvPicPr>
          <p:cNvPr id="4" name="그림 3" descr="텍스트, 소프트웨어, 번호, 웹 페이지이(가) 표시된 사진&#10;&#10;자동 생성된 설명">
            <a:extLst>
              <a:ext uri="{FF2B5EF4-FFF2-40B4-BE49-F238E27FC236}">
                <a16:creationId xmlns:a16="http://schemas.microsoft.com/office/drawing/2014/main" id="{46B0CF90-693F-EF1B-571F-1F3D994BE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19207"/>
            <a:ext cx="71628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60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06 </a:t>
            </a:r>
            <a:r>
              <a:rPr lang="ko-KR" altLang="en-US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실습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에디터 설치와 설정</a:t>
            </a:r>
            <a:endParaRPr lang="en-US" altLang="ko-KR" b="1" dirty="0"/>
          </a:p>
          <a:p>
            <a:pPr lvl="2"/>
            <a:r>
              <a:rPr lang="ko-KR" altLang="en-US" dirty="0"/>
              <a:t>설치한 글꼴을 적용</a:t>
            </a:r>
            <a:endParaRPr lang="en-US" altLang="ko-KR" dirty="0"/>
          </a:p>
          <a:p>
            <a:pPr marL="965200" lvl="2" indent="0">
              <a:buNone/>
            </a:pPr>
            <a:r>
              <a:rPr lang="ko-KR" altLang="en-US" dirty="0"/>
              <a:t>➊ 비주얼 스튜디오 코드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(File)]-[</a:t>
            </a:r>
            <a:r>
              <a:rPr lang="ko-KR" altLang="en-US" dirty="0"/>
              <a:t>기본 설정</a:t>
            </a:r>
            <a:r>
              <a:rPr lang="en-US" altLang="ko-KR" dirty="0"/>
              <a:t>(Preferences)] -[</a:t>
            </a:r>
            <a:r>
              <a:rPr lang="ko-KR" altLang="en-US" dirty="0"/>
              <a:t>설정</a:t>
            </a:r>
            <a:r>
              <a:rPr lang="en-US" altLang="ko-KR" dirty="0"/>
              <a:t>(Settings)]</a:t>
            </a:r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249CC08-1F49-8F08-2696-03EB958ED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06"/>
          <a:stretch/>
        </p:blipFill>
        <p:spPr>
          <a:xfrm>
            <a:off x="683568" y="2054815"/>
            <a:ext cx="7776864" cy="42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85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53ADDEA-BC6A-CBDD-DBC9-85A4F1385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19"/>
          <a:stretch/>
        </p:blipFill>
        <p:spPr>
          <a:xfrm>
            <a:off x="683568" y="2089838"/>
            <a:ext cx="7776864" cy="46459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06 </a:t>
            </a:r>
            <a:r>
              <a:rPr lang="ko-KR" altLang="en-US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실습 환경 구축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ko-KR" altLang="en-US" b="1" dirty="0"/>
              <a:t>에디터 설치와 설정</a:t>
            </a:r>
            <a:endParaRPr lang="en-US" altLang="ko-KR" b="1" dirty="0"/>
          </a:p>
          <a:p>
            <a:pPr lvl="2"/>
            <a:r>
              <a:rPr lang="ko-KR" altLang="en-US" dirty="0"/>
              <a:t>설치한 글꼴을 적용</a:t>
            </a:r>
            <a:endParaRPr lang="en-US" altLang="ko-KR" dirty="0"/>
          </a:p>
          <a:p>
            <a:pPr marL="965200" lvl="2" indent="0">
              <a:buNone/>
            </a:pPr>
            <a:r>
              <a:rPr lang="ko-KR" altLang="en-US" dirty="0"/>
              <a:t>➊ 비주얼 스튜디오 코드 </a:t>
            </a:r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(File)]-[</a:t>
            </a:r>
            <a:r>
              <a:rPr lang="ko-KR" altLang="en-US" dirty="0"/>
              <a:t>기본 설정</a:t>
            </a:r>
            <a:r>
              <a:rPr lang="en-US" altLang="ko-KR" dirty="0"/>
              <a:t>(Preferences)] -[</a:t>
            </a:r>
            <a:r>
              <a:rPr lang="ko-KR" altLang="en-US" dirty="0"/>
              <a:t>설정</a:t>
            </a:r>
            <a:r>
              <a:rPr lang="en-US" altLang="ko-KR" dirty="0"/>
              <a:t>(Settings)] ➋ </a:t>
            </a:r>
            <a:r>
              <a:rPr lang="ko-KR" altLang="en-US" dirty="0"/>
              <a:t>설정 화면의 </a:t>
            </a:r>
            <a:r>
              <a:rPr lang="en-US" altLang="ko-KR" dirty="0"/>
              <a:t>Editor: Font Family</a:t>
            </a:r>
            <a:r>
              <a:rPr lang="ko-KR" altLang="en-US" dirty="0"/>
              <a:t>에 “</a:t>
            </a:r>
            <a:r>
              <a:rPr lang="en-US" altLang="ko-KR" dirty="0"/>
              <a:t>D2Coding” </a:t>
            </a:r>
            <a:r>
              <a:rPr lang="ko-KR" altLang="en-US" dirty="0"/>
              <a:t>을 입력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262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인터넷과 웹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인터넷</a:t>
            </a:r>
            <a:r>
              <a:rPr lang="en-US" altLang="ko-KR" b="1" dirty="0"/>
              <a:t>(Internet) : </a:t>
            </a:r>
            <a:r>
              <a:rPr lang="ko-KR" altLang="en-US" dirty="0"/>
              <a:t>전</a:t>
            </a:r>
            <a:r>
              <a:rPr lang="en-US" altLang="ko-KR" dirty="0"/>
              <a:t> </a:t>
            </a:r>
            <a:r>
              <a:rPr lang="ko-KR" altLang="en-US" dirty="0"/>
              <a:t>세계를 연결하는 국제 정보 통신망</a:t>
            </a:r>
            <a:endParaRPr lang="en-US" altLang="ko-KR" dirty="0"/>
          </a:p>
          <a:p>
            <a:pPr lvl="1"/>
            <a:r>
              <a:rPr lang="ko-KR" altLang="en-US" dirty="0"/>
              <a:t>컴퓨터나 스마트폰 같은 디지털 기기로 연결되어 정보를 공유하는 공간</a:t>
            </a:r>
            <a:endParaRPr lang="en-US" altLang="ko-KR" dirty="0"/>
          </a:p>
          <a:p>
            <a:r>
              <a:rPr lang="ko-KR" altLang="en-US" b="1" dirty="0"/>
              <a:t>웹</a:t>
            </a:r>
            <a:r>
              <a:rPr lang="en-US" altLang="ko-KR" dirty="0"/>
              <a:t>: </a:t>
            </a:r>
            <a:r>
              <a:rPr lang="ko-KR" altLang="en-US" dirty="0"/>
              <a:t>인터넷 공간에서 제공하는 서비스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5" name="그림 4" descr="텍스트, 원, 스크린샷, 폰트이(가) 표시된 사진&#10;&#10;자동 생성된 설명">
            <a:extLst>
              <a:ext uri="{FF2B5EF4-FFF2-40B4-BE49-F238E27FC236}">
                <a16:creationId xmlns:a16="http://schemas.microsoft.com/office/drawing/2014/main" id="{C71C1C01-80F8-92E7-2C03-5548C6C20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62" y="2276872"/>
            <a:ext cx="45624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62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01. </a:t>
            </a:r>
            <a:r>
              <a:rPr lang="ko-KR" altLang="en-US" dirty="0"/>
              <a:t>인터넷과 웹 시작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미국 국방성에서 </a:t>
            </a:r>
            <a:r>
              <a:rPr lang="en-US" altLang="ko-KR" dirty="0"/>
              <a:t>ARPA(Advanced Research Projects Agency) </a:t>
            </a:r>
            <a:r>
              <a:rPr lang="ko-KR" altLang="en-US" dirty="0"/>
              <a:t>부서 창설</a:t>
            </a:r>
            <a:endParaRPr lang="en-US" altLang="ko-KR" dirty="0"/>
          </a:p>
          <a:p>
            <a:pPr lvl="1"/>
            <a:r>
              <a:rPr lang="en-US" altLang="ko-KR" dirty="0"/>
              <a:t>1969</a:t>
            </a:r>
            <a:r>
              <a:rPr lang="ko-KR" altLang="en-US" dirty="0"/>
              <a:t>년 </a:t>
            </a:r>
            <a:r>
              <a:rPr lang="ko-KR" altLang="en-US" dirty="0" err="1"/>
              <a:t>아파넷</a:t>
            </a:r>
            <a:r>
              <a:rPr lang="en-US" altLang="ko-KR" dirty="0"/>
              <a:t>(ARPANET)</a:t>
            </a:r>
            <a:r>
              <a:rPr lang="ko-KR" altLang="en-US" dirty="0"/>
              <a:t>을 개발</a:t>
            </a:r>
            <a:endParaRPr lang="en-US" altLang="ko-KR" dirty="0"/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 인터넷이 전 세계에 연결되고 일반인이 사용할 수 있게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 descr="스케치, 그림, 라인 아트, 도표이(가) 표시된 사진&#10;&#10;자동 생성된 설명">
            <a:extLst>
              <a:ext uri="{FF2B5EF4-FFF2-40B4-BE49-F238E27FC236}">
                <a16:creationId xmlns:a16="http://schemas.microsoft.com/office/drawing/2014/main" id="{C1D4F606-E648-2F3F-51BF-B1AE35969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492896"/>
            <a:ext cx="5760640" cy="40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52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01. </a:t>
            </a:r>
            <a:r>
              <a:rPr lang="ko-KR" altLang="ko-KR" b="1" kern="1200" spc="-100" baseline="0" dirty="0">
                <a:solidFill>
                  <a:srgbClr val="000000"/>
                </a:solidFill>
                <a:effectLst>
                  <a:glow>
                    <a:schemeClr val="tx1"/>
                  </a:glow>
                </a:effectLst>
              </a:rPr>
              <a:t>인터넷과 웹 시작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월드 와이드 웹</a:t>
            </a:r>
            <a:r>
              <a:rPr lang="en-US" altLang="ko-KR" dirty="0"/>
              <a:t>(World Wide Web, WWW) : 1991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팀 </a:t>
            </a:r>
            <a:r>
              <a:rPr lang="ko-KR" altLang="en-US" dirty="0" err="1"/>
              <a:t>버너스</a:t>
            </a:r>
            <a:r>
              <a:rPr lang="ko-KR" altLang="en-US" dirty="0"/>
              <a:t> 리가 발표</a:t>
            </a:r>
            <a:endParaRPr lang="en-US" altLang="ko-KR" dirty="0"/>
          </a:p>
          <a:p>
            <a:pPr lvl="1"/>
            <a:r>
              <a:rPr lang="en-US" altLang="ko-KR" dirty="0"/>
              <a:t>1993</a:t>
            </a:r>
            <a:r>
              <a:rPr lang="ko-KR" altLang="en-US" dirty="0"/>
              <a:t>년 소스 코드를 오픈</a:t>
            </a:r>
            <a:endParaRPr lang="en-US" altLang="ko-KR" dirty="0"/>
          </a:p>
          <a:p>
            <a:pPr lvl="1"/>
            <a:r>
              <a:rPr lang="ko-KR" altLang="en-US" dirty="0"/>
              <a:t>웹 브라우저 </a:t>
            </a:r>
            <a:r>
              <a:rPr lang="en-US" altLang="ko-KR" dirty="0"/>
              <a:t>: </a:t>
            </a:r>
            <a:r>
              <a:rPr lang="ko-KR" altLang="en-US" dirty="0"/>
              <a:t>웹에 공개된 정보를 탐색할 수 있게 하는 프로그램</a:t>
            </a:r>
            <a:endParaRPr lang="en-US" altLang="ko-KR" dirty="0"/>
          </a:p>
          <a:p>
            <a:r>
              <a:rPr lang="en-US" altLang="ko-KR" dirty="0"/>
              <a:t>W3C(World Wide Web Consortium)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국제 웹 표준화 단체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표준을 비롯한 웹 표준안을 제작하거나 제안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54F2D8CE-34FA-E454-8A6C-C55407B5C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89" y="3609472"/>
            <a:ext cx="6264696" cy="2699848"/>
          </a:xfrm>
          <a:prstGeom prst="rect">
            <a:avLst/>
          </a:prstGeom>
        </p:spPr>
      </p:pic>
      <p:pic>
        <p:nvPicPr>
          <p:cNvPr id="5" name="그림 4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75A8DF69-56B8-757D-4B0D-E55710D27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383" y="4257544"/>
            <a:ext cx="5256219" cy="205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18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87724" y="2456892"/>
            <a:ext cx="4968552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02</a:t>
            </a:r>
          </a:p>
          <a:p>
            <a:pPr algn="ctr"/>
            <a:r>
              <a:rPr lang="ko-KR" altLang="en-US" sz="4000" b="1" dirty="0">
                <a:latin typeface="+mn-ea"/>
                <a:ea typeface="+mn-ea"/>
              </a:rPr>
              <a:t>웹</a:t>
            </a:r>
            <a:r>
              <a:rPr lang="en-US" altLang="ko-KR" sz="4000" b="1" dirty="0">
                <a:latin typeface="+mn-ea"/>
                <a:ea typeface="+mn-ea"/>
              </a:rPr>
              <a:t> </a:t>
            </a:r>
            <a:r>
              <a:rPr lang="ko-KR" altLang="en-US" sz="4000" b="1" dirty="0">
                <a:latin typeface="+mn-ea"/>
                <a:ea typeface="+mn-ea"/>
              </a:rPr>
              <a:t>브라우저 전쟁과 웹 표준</a:t>
            </a:r>
          </a:p>
        </p:txBody>
      </p:sp>
    </p:spTree>
    <p:extLst>
      <p:ext uri="{BB962C8B-B14F-4D97-AF65-F5344CB8AC3E}">
        <p14:creationId xmlns:p14="http://schemas.microsoft.com/office/powerpoint/2010/main" val="2616309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ko-KR" altLang="en-US" dirty="0"/>
              <a:t>웹 브라우저 전쟁과 웹 표준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b="1" dirty="0"/>
              <a:t>1. </a:t>
            </a:r>
            <a:r>
              <a:rPr lang="ko-KR" altLang="en-US" b="1" dirty="0"/>
              <a:t>웹 브라우저 전쟁의 시작</a:t>
            </a:r>
          </a:p>
          <a:p>
            <a:pPr>
              <a:lnSpc>
                <a:spcPct val="150000"/>
              </a:lnSpc>
            </a:pPr>
            <a:r>
              <a:rPr lang="ko-KR" altLang="en-US" b="1" dirty="0"/>
              <a:t>모자이크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최초의 </a:t>
            </a:r>
            <a:r>
              <a:rPr lang="en-US" altLang="ko-KR" dirty="0"/>
              <a:t>GUI(Graphical User Interface) </a:t>
            </a:r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브라우저</a:t>
            </a:r>
            <a:endParaRPr lang="en-US" altLang="ko-KR" dirty="0"/>
          </a:p>
          <a:p>
            <a:pPr lvl="1"/>
            <a:r>
              <a:rPr lang="ko-KR" altLang="en-US" dirty="0"/>
              <a:t>마크 </a:t>
            </a:r>
            <a:r>
              <a:rPr lang="ko-KR" altLang="en-US" dirty="0" err="1"/>
              <a:t>앤드리슨의</a:t>
            </a:r>
            <a:r>
              <a:rPr lang="ko-KR" altLang="en-US" dirty="0"/>
              <a:t> 모자이크 커뮤니케이션 → </a:t>
            </a:r>
            <a:r>
              <a:rPr lang="ko-KR" altLang="en-US" dirty="0" err="1"/>
              <a:t>넷스케이프</a:t>
            </a:r>
            <a:r>
              <a:rPr lang="ko-KR" altLang="en-US" dirty="0"/>
              <a:t> 커뮤니케이션</a:t>
            </a:r>
            <a:endParaRPr lang="en-US" altLang="ko-KR" dirty="0"/>
          </a:p>
          <a:p>
            <a:pPr lvl="1"/>
            <a:r>
              <a:rPr lang="ko-KR" altLang="en-US" dirty="0"/>
              <a:t>웹 브라우저 이름도 </a:t>
            </a:r>
            <a:r>
              <a:rPr lang="ko-KR" altLang="en-US" dirty="0" err="1"/>
              <a:t>넷스케이프</a:t>
            </a:r>
            <a:r>
              <a:rPr lang="ko-KR" altLang="en-US" dirty="0"/>
              <a:t> </a:t>
            </a:r>
            <a:r>
              <a:rPr lang="ko-KR" altLang="en-US" dirty="0" err="1"/>
              <a:t>내비게이터로</a:t>
            </a:r>
            <a:r>
              <a:rPr lang="ko-KR" altLang="en-US" dirty="0"/>
              <a:t> 변경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 descr="텍스트, 소프트웨어, 폰트, 웹 페이지이(가) 표시된 사진&#10;&#10;자동 생성된 설명">
            <a:extLst>
              <a:ext uri="{FF2B5EF4-FFF2-40B4-BE49-F238E27FC236}">
                <a16:creationId xmlns:a16="http://schemas.microsoft.com/office/drawing/2014/main" id="{EEB131F8-EC38-6E1A-8299-BA282CCBA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996952"/>
            <a:ext cx="76962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71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9975</TotalTime>
  <Words>1426</Words>
  <Application>Microsoft Office PowerPoint</Application>
  <PresentationFormat>화면 슬라이드 쇼(4:3)</PresentationFormat>
  <Paragraphs>252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2" baseType="lpstr">
      <vt:lpstr>Arial</vt:lpstr>
      <vt:lpstr>Times New Roman</vt:lpstr>
      <vt:lpstr>Arial Black</vt:lpstr>
      <vt:lpstr>굴림</vt:lpstr>
      <vt:lpstr>HY견고딕</vt:lpstr>
      <vt:lpstr>Wingdings</vt:lpstr>
      <vt:lpstr>Tahoma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01. 인터넷과 웹 시작</vt:lpstr>
      <vt:lpstr>01. 인터넷과 웹 시작</vt:lpstr>
      <vt:lpstr>01. 인터넷과 웹 시작</vt:lpstr>
      <vt:lpstr>PowerPoint 프레젠테이션</vt:lpstr>
      <vt:lpstr>02 웹 브라우저 전쟁과 웹 표준</vt:lpstr>
      <vt:lpstr>02 웹 브라우저 전쟁과 웹 표준</vt:lpstr>
      <vt:lpstr>02 웹 브라우저 전쟁과 웹 표준</vt:lpstr>
      <vt:lpstr>02 웹 브라우저 전쟁과 웹 표준</vt:lpstr>
      <vt:lpstr>02 웹 브라우저 전쟁과 웹 표준</vt:lpstr>
      <vt:lpstr>02 웹 브라우저 전쟁과 웹 표준</vt:lpstr>
      <vt:lpstr>02 웹 브라우저 전쟁과 웹 표준</vt:lpstr>
      <vt:lpstr>02 웹 브라우저 전쟁과 웹 표준</vt:lpstr>
      <vt:lpstr>PowerPoint 프레젠테이션</vt:lpstr>
      <vt:lpstr>03 웹 동작</vt:lpstr>
      <vt:lpstr>03 웹 동작</vt:lpstr>
      <vt:lpstr>03 웹 동작</vt:lpstr>
      <vt:lpstr>03 웹 동작</vt:lpstr>
      <vt:lpstr>03 웹 동작</vt:lpstr>
      <vt:lpstr>PowerPoint 프레젠테이션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04 웹 표준 기술과 HTML5 주요 기능</vt:lpstr>
      <vt:lpstr>PowerPoint 프레젠테이션</vt:lpstr>
      <vt:lpstr>05 HTML5를 공부하면 좋은 이유</vt:lpstr>
      <vt:lpstr>05 HTML5를 공부하면 좋은 이유</vt:lpstr>
      <vt:lpstr>05 HTML5를 공부하면 좋은 이유</vt:lpstr>
      <vt:lpstr>PowerPoint 프레젠테이션</vt:lpstr>
      <vt:lpstr>06 실습 환경 구축</vt:lpstr>
      <vt:lpstr>06 실습 환경 구축</vt:lpstr>
      <vt:lpstr>06 실습 환경 구축</vt:lpstr>
      <vt:lpstr>06 실습 환경 구축</vt:lpstr>
      <vt:lpstr>06 실습 환경 구축</vt:lpstr>
      <vt:lpstr>06 실습 환경 구축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이 병진</cp:lastModifiedBy>
  <cp:revision>1266</cp:revision>
  <dcterms:created xsi:type="dcterms:W3CDTF">2012-07-11T10:23:22Z</dcterms:created>
  <dcterms:modified xsi:type="dcterms:W3CDTF">2024-03-04T13:03:46Z</dcterms:modified>
</cp:coreProperties>
</file>